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9"/>
  </p:notesMasterIdLst>
  <p:sldIdLst>
    <p:sldId id="256" r:id="rId5"/>
    <p:sldId id="1182" r:id="rId6"/>
    <p:sldId id="257" r:id="rId7"/>
    <p:sldId id="1205" r:id="rId8"/>
    <p:sldId id="1206" r:id="rId9"/>
    <p:sldId id="1181" r:id="rId10"/>
    <p:sldId id="1184" r:id="rId11"/>
    <p:sldId id="1194" r:id="rId12"/>
    <p:sldId id="1221" r:id="rId13"/>
    <p:sldId id="1220" r:id="rId14"/>
    <p:sldId id="1207" r:id="rId15"/>
    <p:sldId id="1195" r:id="rId16"/>
    <p:sldId id="1208" r:id="rId17"/>
    <p:sldId id="12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307BD-6BB4-42A6-989A-516B7470630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C9B5D4-4381-44FA-A0C1-FBF58956FFBF}">
      <dgm:prSet/>
      <dgm:spPr/>
      <dgm:t>
        <a:bodyPr/>
        <a:lstStyle/>
        <a:p>
          <a:r>
            <a:rPr lang="nl-NL" b="1">
              <a:solidFill>
                <a:schemeClr val="tx1"/>
              </a:solidFill>
            </a:rPr>
            <a:t>Uitingen kunnen verschillen </a:t>
          </a:r>
          <a:endParaRPr lang="en-US">
            <a:solidFill>
              <a:schemeClr val="tx1"/>
            </a:solidFill>
          </a:endParaRPr>
        </a:p>
      </dgm:t>
    </dgm:pt>
    <dgm:pt modelId="{49726DEF-25E1-4D00-A62E-D5802989E973}" type="parTrans" cxnId="{8C5DE5EC-0410-48F9-98F6-F9709E57CD67}">
      <dgm:prSet/>
      <dgm:spPr/>
      <dgm:t>
        <a:bodyPr/>
        <a:lstStyle/>
        <a:p>
          <a:endParaRPr lang="en-US"/>
        </a:p>
      </dgm:t>
    </dgm:pt>
    <dgm:pt modelId="{E064CD88-956F-4BE8-B9C1-6A96E4D17852}" type="sibTrans" cxnId="{8C5DE5EC-0410-48F9-98F6-F9709E57CD67}">
      <dgm:prSet/>
      <dgm:spPr/>
      <dgm:t>
        <a:bodyPr/>
        <a:lstStyle/>
        <a:p>
          <a:endParaRPr lang="en-US"/>
        </a:p>
      </dgm:t>
    </dgm:pt>
    <dgm:pt modelId="{5C5E38D7-A079-4585-BE33-0BF705D056E1}">
      <dgm:prSet/>
      <dgm:spPr/>
      <dgm:t>
        <a:bodyPr/>
        <a:lstStyle/>
        <a:p>
          <a:r>
            <a:rPr lang="en-GB" b="1"/>
            <a:t>Echter </a:t>
          </a:r>
          <a:r>
            <a:rPr lang="en-GB" b="1" err="1"/>
            <a:t>ook</a:t>
          </a:r>
          <a:r>
            <a:rPr lang="en-GB" b="1"/>
            <a:t> </a:t>
          </a:r>
          <a:r>
            <a:rPr lang="en-GB" b="1" err="1"/>
            <a:t>overeenkomsten</a:t>
          </a:r>
          <a:r>
            <a:rPr lang="en-GB" b="1"/>
            <a:t>:  </a:t>
          </a:r>
          <a:endParaRPr lang="en-US"/>
        </a:p>
      </dgm:t>
    </dgm:pt>
    <dgm:pt modelId="{C6846D92-A738-4408-854F-1F931B34E746}" type="parTrans" cxnId="{B9C894E6-4230-4AD8-B23C-CF37DE5374AF}">
      <dgm:prSet/>
      <dgm:spPr/>
      <dgm:t>
        <a:bodyPr/>
        <a:lstStyle/>
        <a:p>
          <a:endParaRPr lang="en-US"/>
        </a:p>
      </dgm:t>
    </dgm:pt>
    <dgm:pt modelId="{ACEE0C5B-8A55-4099-BC99-47CFF1CDA646}" type="sibTrans" cxnId="{B9C894E6-4230-4AD8-B23C-CF37DE5374AF}">
      <dgm:prSet/>
      <dgm:spPr/>
      <dgm:t>
        <a:bodyPr/>
        <a:lstStyle/>
        <a:p>
          <a:endParaRPr lang="en-US"/>
        </a:p>
      </dgm:t>
    </dgm:pt>
    <dgm:pt modelId="{0BA9FA5C-AA36-4E67-B515-AE5924FF64DD}">
      <dgm:prSet/>
      <dgm:spPr/>
      <dgm:t>
        <a:bodyPr/>
        <a:lstStyle/>
        <a:p>
          <a:r>
            <a:rPr lang="en-GB" err="1"/>
            <a:t>Jeuk</a:t>
          </a:r>
          <a:r>
            <a:rPr lang="en-GB"/>
            <a:t>/ </a:t>
          </a:r>
          <a:r>
            <a:rPr lang="en-GB" err="1"/>
            <a:t>pijn</a:t>
          </a:r>
          <a:r>
            <a:rPr lang="en-GB"/>
            <a:t> </a:t>
          </a:r>
          <a:endParaRPr lang="en-US"/>
        </a:p>
      </dgm:t>
    </dgm:pt>
    <dgm:pt modelId="{AD718700-1A38-4D90-9C8B-694EB8255088}" type="parTrans" cxnId="{75CFEFD3-79FD-4D1A-9627-DF2A51A372DA}">
      <dgm:prSet/>
      <dgm:spPr/>
      <dgm:t>
        <a:bodyPr/>
        <a:lstStyle/>
        <a:p>
          <a:endParaRPr lang="en-US"/>
        </a:p>
      </dgm:t>
    </dgm:pt>
    <dgm:pt modelId="{F6C6F762-191E-40C3-B6B1-761AEA70FA55}" type="sibTrans" cxnId="{75CFEFD3-79FD-4D1A-9627-DF2A51A372DA}">
      <dgm:prSet/>
      <dgm:spPr/>
      <dgm:t>
        <a:bodyPr/>
        <a:lstStyle/>
        <a:p>
          <a:endParaRPr lang="en-US"/>
        </a:p>
      </dgm:t>
    </dgm:pt>
    <dgm:pt modelId="{F2D5052E-7AD0-40C7-9EFB-A29FA3D940FE}">
      <dgm:prSet/>
      <dgm:spPr/>
      <dgm:t>
        <a:bodyPr/>
        <a:lstStyle/>
        <a:p>
          <a:r>
            <a:rPr lang="en-GB"/>
            <a:t>Koebner </a:t>
          </a:r>
          <a:r>
            <a:rPr lang="en-GB" err="1"/>
            <a:t>fenomeen</a:t>
          </a:r>
          <a:r>
            <a:rPr lang="en-GB"/>
            <a:t> </a:t>
          </a:r>
          <a:endParaRPr lang="en-US"/>
        </a:p>
      </dgm:t>
    </dgm:pt>
    <dgm:pt modelId="{99965674-90E4-46D8-9507-CCA47D7835C9}" type="parTrans" cxnId="{5A963216-D636-49F4-9A00-ECBC4FC2F2D3}">
      <dgm:prSet/>
      <dgm:spPr/>
      <dgm:t>
        <a:bodyPr/>
        <a:lstStyle/>
        <a:p>
          <a:endParaRPr lang="en-US"/>
        </a:p>
      </dgm:t>
    </dgm:pt>
    <dgm:pt modelId="{92DFF464-925C-44B2-A110-7B99CECE5EA3}" type="sibTrans" cxnId="{5A963216-D636-49F4-9A00-ECBC4FC2F2D3}">
      <dgm:prSet/>
      <dgm:spPr/>
      <dgm:t>
        <a:bodyPr/>
        <a:lstStyle/>
        <a:p>
          <a:endParaRPr lang="en-US"/>
        </a:p>
      </dgm:t>
    </dgm:pt>
    <dgm:pt modelId="{24A35F2A-3482-4D14-9624-41BCD46E319E}">
      <dgm:prSet/>
      <dgm:spPr/>
      <dgm:t>
        <a:bodyPr/>
        <a:lstStyle/>
        <a:p>
          <a:r>
            <a:rPr lang="en-GB" err="1"/>
            <a:t>Chronisch</a:t>
          </a:r>
          <a:r>
            <a:rPr lang="en-GB"/>
            <a:t> </a:t>
          </a:r>
          <a:r>
            <a:rPr lang="en-GB" err="1"/>
            <a:t>beloop</a:t>
          </a:r>
          <a:r>
            <a:rPr lang="en-GB"/>
            <a:t> </a:t>
          </a:r>
          <a:endParaRPr lang="en-US"/>
        </a:p>
      </dgm:t>
    </dgm:pt>
    <dgm:pt modelId="{A867BFEE-C721-4D4A-920B-ADA42BACDC7B}" type="parTrans" cxnId="{6E6E9A63-77D9-4AB2-8BAF-54ECFCC35293}">
      <dgm:prSet/>
      <dgm:spPr/>
      <dgm:t>
        <a:bodyPr/>
        <a:lstStyle/>
        <a:p>
          <a:endParaRPr lang="en-US"/>
        </a:p>
      </dgm:t>
    </dgm:pt>
    <dgm:pt modelId="{9255F9D7-D771-46AA-9455-CA971EBCB376}" type="sibTrans" cxnId="{6E6E9A63-77D9-4AB2-8BAF-54ECFCC35293}">
      <dgm:prSet/>
      <dgm:spPr/>
      <dgm:t>
        <a:bodyPr/>
        <a:lstStyle/>
        <a:p>
          <a:endParaRPr lang="en-US"/>
        </a:p>
      </dgm:t>
    </dgm:pt>
    <dgm:pt modelId="{F197BA64-F4CF-4895-8E4A-AA3CC8FE6E47}">
      <dgm:prSet/>
      <dgm:spPr/>
      <dgm:t>
        <a:bodyPr/>
        <a:lstStyle/>
        <a:p>
          <a:r>
            <a:rPr lang="nl-NL"/>
            <a:t>Huid LP vaak na 1-2 jaar spontaan herstel</a:t>
          </a:r>
          <a:endParaRPr lang="en-US"/>
        </a:p>
      </dgm:t>
    </dgm:pt>
    <dgm:pt modelId="{D8185BB3-AA8F-4148-B958-B74D285C0314}" type="parTrans" cxnId="{2BC303DD-DFA2-4399-9C58-4088FF27B6A8}">
      <dgm:prSet/>
      <dgm:spPr/>
      <dgm:t>
        <a:bodyPr/>
        <a:lstStyle/>
        <a:p>
          <a:endParaRPr lang="en-US"/>
        </a:p>
      </dgm:t>
    </dgm:pt>
    <dgm:pt modelId="{FBC50F8C-67D0-40EC-872A-A1C8659A49C6}" type="sibTrans" cxnId="{2BC303DD-DFA2-4399-9C58-4088FF27B6A8}">
      <dgm:prSet/>
      <dgm:spPr/>
      <dgm:t>
        <a:bodyPr/>
        <a:lstStyle/>
        <a:p>
          <a:endParaRPr lang="en-US"/>
        </a:p>
      </dgm:t>
    </dgm:pt>
    <dgm:pt modelId="{FEE29448-E4F3-4215-9B59-80914870CD82}">
      <dgm:prSet/>
      <dgm:spPr/>
      <dgm:t>
        <a:bodyPr/>
        <a:lstStyle/>
        <a:p>
          <a:r>
            <a:rPr lang="nl-NL"/>
            <a:t>Slijmvlies LP veel langduriger en moeilijker te behandelen</a:t>
          </a:r>
          <a:endParaRPr lang="en-US"/>
        </a:p>
      </dgm:t>
    </dgm:pt>
    <dgm:pt modelId="{7436AF85-7DF2-474A-89DE-38724E401E45}" type="parTrans" cxnId="{45D40DA3-D397-4C55-9088-DECE8787E9BA}">
      <dgm:prSet/>
      <dgm:spPr/>
      <dgm:t>
        <a:bodyPr/>
        <a:lstStyle/>
        <a:p>
          <a:endParaRPr lang="en-US"/>
        </a:p>
      </dgm:t>
    </dgm:pt>
    <dgm:pt modelId="{443F4202-4CA6-47BE-8D61-819F7AEB3D53}" type="sibTrans" cxnId="{45D40DA3-D397-4C55-9088-DECE8787E9BA}">
      <dgm:prSet/>
      <dgm:spPr/>
      <dgm:t>
        <a:bodyPr/>
        <a:lstStyle/>
        <a:p>
          <a:endParaRPr lang="en-US"/>
        </a:p>
      </dgm:t>
    </dgm:pt>
    <dgm:pt modelId="{E2131AD9-4D88-47C8-876E-131814A1FDB6}">
      <dgm:prSet/>
      <dgm:spPr/>
      <dgm:t>
        <a:bodyPr/>
        <a:lstStyle/>
        <a:p>
          <a:r>
            <a:rPr lang="en-GB"/>
            <a:t>Impact op </a:t>
          </a:r>
          <a:r>
            <a:rPr lang="en-GB" err="1"/>
            <a:t>kwaliteit</a:t>
          </a:r>
          <a:r>
            <a:rPr lang="en-GB"/>
            <a:t> van </a:t>
          </a:r>
          <a:r>
            <a:rPr lang="en-GB" err="1"/>
            <a:t>leven</a:t>
          </a:r>
          <a:r>
            <a:rPr lang="en-GB"/>
            <a:t> (</a:t>
          </a:r>
          <a:r>
            <a:rPr lang="en-GB" err="1"/>
            <a:t>pijn</a:t>
          </a:r>
          <a:r>
            <a:rPr lang="en-GB"/>
            <a:t>, </a:t>
          </a:r>
          <a:r>
            <a:rPr lang="en-GB" err="1"/>
            <a:t>belemmeringen</a:t>
          </a:r>
          <a:r>
            <a:rPr lang="en-GB"/>
            <a:t> in </a:t>
          </a:r>
          <a:r>
            <a:rPr lang="en-GB" err="1"/>
            <a:t>seksualiteit</a:t>
          </a:r>
          <a:r>
            <a:rPr lang="en-GB"/>
            <a:t>, eten/ </a:t>
          </a:r>
          <a:r>
            <a:rPr lang="en-GB" err="1"/>
            <a:t>drinken</a:t>
          </a:r>
          <a:r>
            <a:rPr lang="en-GB"/>
            <a:t>, </a:t>
          </a:r>
          <a:r>
            <a:rPr lang="en-GB" err="1"/>
            <a:t>cosmetisch</a:t>
          </a:r>
          <a:r>
            <a:rPr lang="en-GB"/>
            <a:t>) </a:t>
          </a:r>
          <a:endParaRPr lang="en-US"/>
        </a:p>
      </dgm:t>
    </dgm:pt>
    <dgm:pt modelId="{ECA8CA6C-DF3C-44A0-9F4B-90A210DB4EAF}" type="parTrans" cxnId="{83D1BFD9-09C0-48D7-A88F-A60875183401}">
      <dgm:prSet/>
      <dgm:spPr/>
      <dgm:t>
        <a:bodyPr/>
        <a:lstStyle/>
        <a:p>
          <a:endParaRPr lang="en-US"/>
        </a:p>
      </dgm:t>
    </dgm:pt>
    <dgm:pt modelId="{169BE02B-3B33-400C-A32B-B7B042CF7A1A}" type="sibTrans" cxnId="{83D1BFD9-09C0-48D7-A88F-A60875183401}">
      <dgm:prSet/>
      <dgm:spPr/>
      <dgm:t>
        <a:bodyPr/>
        <a:lstStyle/>
        <a:p>
          <a:endParaRPr lang="en-US"/>
        </a:p>
      </dgm:t>
    </dgm:pt>
    <dgm:pt modelId="{6855C764-F380-4E4D-8849-9EE90C5753F7}">
      <dgm:prSet/>
      <dgm:spPr/>
      <dgm:t>
        <a:bodyPr/>
        <a:lstStyle/>
        <a:p>
          <a:r>
            <a:rPr lang="en-GB" b="1" err="1"/>
            <a:t>Oorzaak</a:t>
          </a:r>
          <a:r>
            <a:rPr lang="en-GB" b="1"/>
            <a:t>: </a:t>
          </a:r>
          <a:r>
            <a:rPr lang="en-US"/>
            <a:t>Het (basis) </a:t>
          </a:r>
          <a:r>
            <a:rPr lang="en-US" err="1"/>
            <a:t>mechanisme</a:t>
          </a:r>
          <a:r>
            <a:rPr lang="en-US"/>
            <a:t> is </a:t>
          </a:r>
          <a:r>
            <a:rPr lang="en-US" err="1"/>
            <a:t>vergelijkbaar</a:t>
          </a:r>
          <a:r>
            <a:rPr lang="en-US"/>
            <a:t> </a:t>
          </a:r>
          <a:r>
            <a:rPr lang="en-US" err="1"/>
            <a:t>voor</a:t>
          </a:r>
          <a:r>
            <a:rPr lang="en-US"/>
            <a:t> </a:t>
          </a:r>
          <a:r>
            <a:rPr lang="en-US" err="1"/>
            <a:t>huid</a:t>
          </a:r>
          <a:r>
            <a:rPr lang="en-US"/>
            <a:t> </a:t>
          </a:r>
          <a:r>
            <a:rPr lang="en-US" err="1"/>
            <a:t>en</a:t>
          </a:r>
          <a:r>
            <a:rPr lang="en-US"/>
            <a:t> </a:t>
          </a:r>
          <a:r>
            <a:rPr lang="en-US" err="1"/>
            <a:t>slijmvliezen</a:t>
          </a:r>
          <a:r>
            <a:rPr lang="en-US"/>
            <a:t>: intense </a:t>
          </a:r>
          <a:r>
            <a:rPr lang="en-US" err="1"/>
            <a:t>ontstekingsreactie</a:t>
          </a:r>
          <a:r>
            <a:rPr lang="en-US"/>
            <a:t> </a:t>
          </a:r>
        </a:p>
      </dgm:t>
    </dgm:pt>
    <dgm:pt modelId="{E5ABC0A9-E3BB-496B-A62F-B8FD79929C92}" type="parTrans" cxnId="{30B3C51A-2560-4EAF-9F57-AC7905426141}">
      <dgm:prSet/>
      <dgm:spPr/>
      <dgm:t>
        <a:bodyPr/>
        <a:lstStyle/>
        <a:p>
          <a:endParaRPr lang="en-US"/>
        </a:p>
      </dgm:t>
    </dgm:pt>
    <dgm:pt modelId="{8F38999F-7AA8-47F8-A0B1-CCC8D5DB7677}" type="sibTrans" cxnId="{30B3C51A-2560-4EAF-9F57-AC7905426141}">
      <dgm:prSet/>
      <dgm:spPr/>
      <dgm:t>
        <a:bodyPr/>
        <a:lstStyle/>
        <a:p>
          <a:endParaRPr lang="en-US"/>
        </a:p>
      </dgm:t>
    </dgm:pt>
    <dgm:pt modelId="{145B5FCE-B6F5-4C56-91E4-3798878C527A}" type="pres">
      <dgm:prSet presAssocID="{CD3307BD-6BB4-42A6-989A-516B74706306}" presName="Name0" presStyleCnt="0">
        <dgm:presLayoutVars>
          <dgm:dir/>
          <dgm:resizeHandles val="exact"/>
        </dgm:presLayoutVars>
      </dgm:prSet>
      <dgm:spPr/>
    </dgm:pt>
    <dgm:pt modelId="{FED684E5-DF68-4840-9170-422CB340AB88}" type="pres">
      <dgm:prSet presAssocID="{35C9B5D4-4381-44FA-A0C1-FBF58956FFBF}" presName="node" presStyleLbl="node1" presStyleIdx="0" presStyleCnt="7">
        <dgm:presLayoutVars>
          <dgm:bulletEnabled val="1"/>
        </dgm:presLayoutVars>
      </dgm:prSet>
      <dgm:spPr/>
    </dgm:pt>
    <dgm:pt modelId="{18A95D97-0199-4CB5-9F5E-397C9FF33377}" type="pres">
      <dgm:prSet presAssocID="{E064CD88-956F-4BE8-B9C1-6A96E4D17852}" presName="sibTrans" presStyleLbl="sibTrans1D1" presStyleIdx="0" presStyleCnt="6"/>
      <dgm:spPr/>
    </dgm:pt>
    <dgm:pt modelId="{6F1EA71C-0960-48EF-BEE5-DD2E5CD5FF5F}" type="pres">
      <dgm:prSet presAssocID="{E064CD88-956F-4BE8-B9C1-6A96E4D17852}" presName="connectorText" presStyleLbl="sibTrans1D1" presStyleIdx="0" presStyleCnt="6"/>
      <dgm:spPr/>
    </dgm:pt>
    <dgm:pt modelId="{654D1BFC-591C-4A37-8C4F-F746884E7887}" type="pres">
      <dgm:prSet presAssocID="{5C5E38D7-A079-4585-BE33-0BF705D056E1}" presName="node" presStyleLbl="node1" presStyleIdx="1" presStyleCnt="7">
        <dgm:presLayoutVars>
          <dgm:bulletEnabled val="1"/>
        </dgm:presLayoutVars>
      </dgm:prSet>
      <dgm:spPr/>
    </dgm:pt>
    <dgm:pt modelId="{614FCFB1-841D-401B-877B-256F72EACBA5}" type="pres">
      <dgm:prSet presAssocID="{ACEE0C5B-8A55-4099-BC99-47CFF1CDA646}" presName="sibTrans" presStyleLbl="sibTrans1D1" presStyleIdx="1" presStyleCnt="6"/>
      <dgm:spPr/>
    </dgm:pt>
    <dgm:pt modelId="{238BCD2C-0855-41E6-9761-C954807D711E}" type="pres">
      <dgm:prSet presAssocID="{ACEE0C5B-8A55-4099-BC99-47CFF1CDA646}" presName="connectorText" presStyleLbl="sibTrans1D1" presStyleIdx="1" presStyleCnt="6"/>
      <dgm:spPr/>
    </dgm:pt>
    <dgm:pt modelId="{18A714E7-498F-426D-B723-3371988B9AFE}" type="pres">
      <dgm:prSet presAssocID="{0BA9FA5C-AA36-4E67-B515-AE5924FF64DD}" presName="node" presStyleLbl="node1" presStyleIdx="2" presStyleCnt="7">
        <dgm:presLayoutVars>
          <dgm:bulletEnabled val="1"/>
        </dgm:presLayoutVars>
      </dgm:prSet>
      <dgm:spPr/>
    </dgm:pt>
    <dgm:pt modelId="{1EFF4962-5EB7-40D6-90AF-BF7C245CB028}" type="pres">
      <dgm:prSet presAssocID="{F6C6F762-191E-40C3-B6B1-761AEA70FA55}" presName="sibTrans" presStyleLbl="sibTrans1D1" presStyleIdx="2" presStyleCnt="6"/>
      <dgm:spPr/>
    </dgm:pt>
    <dgm:pt modelId="{666CCADB-0535-4656-8049-2FE1BA3D0F1B}" type="pres">
      <dgm:prSet presAssocID="{F6C6F762-191E-40C3-B6B1-761AEA70FA55}" presName="connectorText" presStyleLbl="sibTrans1D1" presStyleIdx="2" presStyleCnt="6"/>
      <dgm:spPr/>
    </dgm:pt>
    <dgm:pt modelId="{D018C3B9-FE35-41DE-A32F-9048B2453E1D}" type="pres">
      <dgm:prSet presAssocID="{F2D5052E-7AD0-40C7-9EFB-A29FA3D940FE}" presName="node" presStyleLbl="node1" presStyleIdx="3" presStyleCnt="7">
        <dgm:presLayoutVars>
          <dgm:bulletEnabled val="1"/>
        </dgm:presLayoutVars>
      </dgm:prSet>
      <dgm:spPr/>
    </dgm:pt>
    <dgm:pt modelId="{3DBD2708-31E7-49DB-89B5-615AE0E69F46}" type="pres">
      <dgm:prSet presAssocID="{92DFF464-925C-44B2-A110-7B99CECE5EA3}" presName="sibTrans" presStyleLbl="sibTrans1D1" presStyleIdx="3" presStyleCnt="6"/>
      <dgm:spPr/>
    </dgm:pt>
    <dgm:pt modelId="{8BABFC54-C101-4F75-A4E7-A678E3FF3358}" type="pres">
      <dgm:prSet presAssocID="{92DFF464-925C-44B2-A110-7B99CECE5EA3}" presName="connectorText" presStyleLbl="sibTrans1D1" presStyleIdx="3" presStyleCnt="6"/>
      <dgm:spPr/>
    </dgm:pt>
    <dgm:pt modelId="{9201F589-4886-4DFD-A424-03ACC5A6F4C2}" type="pres">
      <dgm:prSet presAssocID="{24A35F2A-3482-4D14-9624-41BCD46E319E}" presName="node" presStyleLbl="node1" presStyleIdx="4" presStyleCnt="7">
        <dgm:presLayoutVars>
          <dgm:bulletEnabled val="1"/>
        </dgm:presLayoutVars>
      </dgm:prSet>
      <dgm:spPr/>
    </dgm:pt>
    <dgm:pt modelId="{2F18A00F-7F63-4684-8BD2-A87A616D9E9F}" type="pres">
      <dgm:prSet presAssocID="{9255F9D7-D771-46AA-9455-CA971EBCB376}" presName="sibTrans" presStyleLbl="sibTrans1D1" presStyleIdx="4" presStyleCnt="6"/>
      <dgm:spPr/>
    </dgm:pt>
    <dgm:pt modelId="{EC147E17-BFB2-4374-903B-FD04A107E284}" type="pres">
      <dgm:prSet presAssocID="{9255F9D7-D771-46AA-9455-CA971EBCB376}" presName="connectorText" presStyleLbl="sibTrans1D1" presStyleIdx="4" presStyleCnt="6"/>
      <dgm:spPr/>
    </dgm:pt>
    <dgm:pt modelId="{112F84C5-E0E2-43DF-B9A4-686DF4C82EF8}" type="pres">
      <dgm:prSet presAssocID="{E2131AD9-4D88-47C8-876E-131814A1FDB6}" presName="node" presStyleLbl="node1" presStyleIdx="5" presStyleCnt="7">
        <dgm:presLayoutVars>
          <dgm:bulletEnabled val="1"/>
        </dgm:presLayoutVars>
      </dgm:prSet>
      <dgm:spPr/>
    </dgm:pt>
    <dgm:pt modelId="{9F0A0C85-96B5-4D19-B7D7-246363703C95}" type="pres">
      <dgm:prSet presAssocID="{169BE02B-3B33-400C-A32B-B7B042CF7A1A}" presName="sibTrans" presStyleLbl="sibTrans1D1" presStyleIdx="5" presStyleCnt="6"/>
      <dgm:spPr/>
    </dgm:pt>
    <dgm:pt modelId="{85F98C6D-0BB9-47CC-881D-ABEF19062114}" type="pres">
      <dgm:prSet presAssocID="{169BE02B-3B33-400C-A32B-B7B042CF7A1A}" presName="connectorText" presStyleLbl="sibTrans1D1" presStyleIdx="5" presStyleCnt="6"/>
      <dgm:spPr/>
    </dgm:pt>
    <dgm:pt modelId="{41EE4951-9358-4786-BB0F-03C3FB90312A}" type="pres">
      <dgm:prSet presAssocID="{6855C764-F380-4E4D-8849-9EE90C5753F7}" presName="node" presStyleLbl="node1" presStyleIdx="6" presStyleCnt="7">
        <dgm:presLayoutVars>
          <dgm:bulletEnabled val="1"/>
        </dgm:presLayoutVars>
      </dgm:prSet>
      <dgm:spPr/>
    </dgm:pt>
  </dgm:ptLst>
  <dgm:cxnLst>
    <dgm:cxn modelId="{B39DC601-19A8-4CF0-99E2-E92DB8A1DF23}" type="presOf" srcId="{CD3307BD-6BB4-42A6-989A-516B74706306}" destId="{145B5FCE-B6F5-4C56-91E4-3798878C527A}" srcOrd="0" destOrd="0" presId="urn:microsoft.com/office/officeart/2016/7/layout/RepeatingBendingProcessNew"/>
    <dgm:cxn modelId="{30FE1304-E9AA-4938-8B8E-69D7457B24E8}" type="presOf" srcId="{92DFF464-925C-44B2-A110-7B99CECE5EA3}" destId="{8BABFC54-C101-4F75-A4E7-A678E3FF3358}" srcOrd="1" destOrd="0" presId="urn:microsoft.com/office/officeart/2016/7/layout/RepeatingBendingProcessNew"/>
    <dgm:cxn modelId="{487A2705-DD8D-46CD-997E-4895CC7A43CB}" type="presOf" srcId="{F6C6F762-191E-40C3-B6B1-761AEA70FA55}" destId="{1EFF4962-5EB7-40D6-90AF-BF7C245CB028}" srcOrd="0" destOrd="0" presId="urn:microsoft.com/office/officeart/2016/7/layout/RepeatingBendingProcessNew"/>
    <dgm:cxn modelId="{6EBDB110-3044-4F5D-8720-3E49CEBB233C}" type="presOf" srcId="{9255F9D7-D771-46AA-9455-CA971EBCB376}" destId="{EC147E17-BFB2-4374-903B-FD04A107E284}" srcOrd="1" destOrd="0" presId="urn:microsoft.com/office/officeart/2016/7/layout/RepeatingBendingProcessNew"/>
    <dgm:cxn modelId="{5A963216-D636-49F4-9A00-ECBC4FC2F2D3}" srcId="{CD3307BD-6BB4-42A6-989A-516B74706306}" destId="{F2D5052E-7AD0-40C7-9EFB-A29FA3D940FE}" srcOrd="3" destOrd="0" parTransId="{99965674-90E4-46D8-9507-CCA47D7835C9}" sibTransId="{92DFF464-925C-44B2-A110-7B99CECE5EA3}"/>
    <dgm:cxn modelId="{30B3C51A-2560-4EAF-9F57-AC7905426141}" srcId="{CD3307BD-6BB4-42A6-989A-516B74706306}" destId="{6855C764-F380-4E4D-8849-9EE90C5753F7}" srcOrd="6" destOrd="0" parTransId="{E5ABC0A9-E3BB-496B-A62F-B8FD79929C92}" sibTransId="{8F38999F-7AA8-47F8-A0B1-CCC8D5DB7677}"/>
    <dgm:cxn modelId="{E971FA27-CBF3-4EA6-9C90-626384899972}" type="presOf" srcId="{FEE29448-E4F3-4215-9B59-80914870CD82}" destId="{9201F589-4886-4DFD-A424-03ACC5A6F4C2}" srcOrd="0" destOrd="2" presId="urn:microsoft.com/office/officeart/2016/7/layout/RepeatingBendingProcessNew"/>
    <dgm:cxn modelId="{69B1302E-48A3-41D5-9165-DDA52E609863}" type="presOf" srcId="{0BA9FA5C-AA36-4E67-B515-AE5924FF64DD}" destId="{18A714E7-498F-426D-B723-3371988B9AFE}" srcOrd="0" destOrd="0" presId="urn:microsoft.com/office/officeart/2016/7/layout/RepeatingBendingProcessNew"/>
    <dgm:cxn modelId="{892CD23F-BB88-438C-A345-07FDB1F68B16}" type="presOf" srcId="{9255F9D7-D771-46AA-9455-CA971EBCB376}" destId="{2F18A00F-7F63-4684-8BD2-A87A616D9E9F}" srcOrd="0" destOrd="0" presId="urn:microsoft.com/office/officeart/2016/7/layout/RepeatingBendingProcessNew"/>
    <dgm:cxn modelId="{6E6E9A63-77D9-4AB2-8BAF-54ECFCC35293}" srcId="{CD3307BD-6BB4-42A6-989A-516B74706306}" destId="{24A35F2A-3482-4D14-9624-41BCD46E319E}" srcOrd="4" destOrd="0" parTransId="{A867BFEE-C721-4D4A-920B-ADA42BACDC7B}" sibTransId="{9255F9D7-D771-46AA-9455-CA971EBCB376}"/>
    <dgm:cxn modelId="{84E15165-A2BD-4F8A-900D-28F73D484BD5}" type="presOf" srcId="{35C9B5D4-4381-44FA-A0C1-FBF58956FFBF}" destId="{FED684E5-DF68-4840-9170-422CB340AB88}" srcOrd="0" destOrd="0" presId="urn:microsoft.com/office/officeart/2016/7/layout/RepeatingBendingProcessNew"/>
    <dgm:cxn modelId="{ED9F7346-5E3C-4EF0-ABC7-F92157C90E9F}" type="presOf" srcId="{ACEE0C5B-8A55-4099-BC99-47CFF1CDA646}" destId="{614FCFB1-841D-401B-877B-256F72EACBA5}" srcOrd="0" destOrd="0" presId="urn:microsoft.com/office/officeart/2016/7/layout/RepeatingBendingProcessNew"/>
    <dgm:cxn modelId="{96A5B850-47DC-4771-BA40-B514891DF0D1}" type="presOf" srcId="{24A35F2A-3482-4D14-9624-41BCD46E319E}" destId="{9201F589-4886-4DFD-A424-03ACC5A6F4C2}" srcOrd="0" destOrd="0" presId="urn:microsoft.com/office/officeart/2016/7/layout/RepeatingBendingProcessNew"/>
    <dgm:cxn modelId="{453F6571-DFDB-448B-91C3-3304A0E16C96}" type="presOf" srcId="{169BE02B-3B33-400C-A32B-B7B042CF7A1A}" destId="{9F0A0C85-96B5-4D19-B7D7-246363703C95}" srcOrd="0" destOrd="0" presId="urn:microsoft.com/office/officeart/2016/7/layout/RepeatingBendingProcessNew"/>
    <dgm:cxn modelId="{473CB073-CA09-4DE8-BD56-A5B2DEB6AF5D}" type="presOf" srcId="{ACEE0C5B-8A55-4099-BC99-47CFF1CDA646}" destId="{238BCD2C-0855-41E6-9761-C954807D711E}" srcOrd="1" destOrd="0" presId="urn:microsoft.com/office/officeart/2016/7/layout/RepeatingBendingProcessNew"/>
    <dgm:cxn modelId="{B9162177-5FF0-49A1-AED1-2F623B1C5415}" type="presOf" srcId="{92DFF464-925C-44B2-A110-7B99CECE5EA3}" destId="{3DBD2708-31E7-49DB-89B5-615AE0E69F46}" srcOrd="0" destOrd="0" presId="urn:microsoft.com/office/officeart/2016/7/layout/RepeatingBendingProcessNew"/>
    <dgm:cxn modelId="{FA7D1358-A48D-457F-A8DD-63B0C51CDE36}" type="presOf" srcId="{169BE02B-3B33-400C-A32B-B7B042CF7A1A}" destId="{85F98C6D-0BB9-47CC-881D-ABEF19062114}" srcOrd="1" destOrd="0" presId="urn:microsoft.com/office/officeart/2016/7/layout/RepeatingBendingProcessNew"/>
    <dgm:cxn modelId="{67645081-748B-4559-B893-656EAFF0BEFC}" type="presOf" srcId="{5C5E38D7-A079-4585-BE33-0BF705D056E1}" destId="{654D1BFC-591C-4A37-8C4F-F746884E7887}" srcOrd="0" destOrd="0" presId="urn:microsoft.com/office/officeart/2016/7/layout/RepeatingBendingProcessNew"/>
    <dgm:cxn modelId="{46498487-4FE8-41B6-8FD5-B0C7CB5C1D0A}" type="presOf" srcId="{E064CD88-956F-4BE8-B9C1-6A96E4D17852}" destId="{18A95D97-0199-4CB5-9F5E-397C9FF33377}" srcOrd="0" destOrd="0" presId="urn:microsoft.com/office/officeart/2016/7/layout/RepeatingBendingProcessNew"/>
    <dgm:cxn modelId="{45D40DA3-D397-4C55-9088-DECE8787E9BA}" srcId="{24A35F2A-3482-4D14-9624-41BCD46E319E}" destId="{FEE29448-E4F3-4215-9B59-80914870CD82}" srcOrd="1" destOrd="0" parTransId="{7436AF85-7DF2-474A-89DE-38724E401E45}" sibTransId="{443F4202-4CA6-47BE-8D61-819F7AEB3D53}"/>
    <dgm:cxn modelId="{152E3FA3-9859-4D0B-A4C7-1ADFA05128E0}" type="presOf" srcId="{E064CD88-956F-4BE8-B9C1-6A96E4D17852}" destId="{6F1EA71C-0960-48EF-BEE5-DD2E5CD5FF5F}" srcOrd="1" destOrd="0" presId="urn:microsoft.com/office/officeart/2016/7/layout/RepeatingBendingProcessNew"/>
    <dgm:cxn modelId="{EA7190A8-B877-4CA0-8D9F-524A9C70FD66}" type="presOf" srcId="{E2131AD9-4D88-47C8-876E-131814A1FDB6}" destId="{112F84C5-E0E2-43DF-B9A4-686DF4C82EF8}" srcOrd="0" destOrd="0" presId="urn:microsoft.com/office/officeart/2016/7/layout/RepeatingBendingProcessNew"/>
    <dgm:cxn modelId="{75CFEFD3-79FD-4D1A-9627-DF2A51A372DA}" srcId="{CD3307BD-6BB4-42A6-989A-516B74706306}" destId="{0BA9FA5C-AA36-4E67-B515-AE5924FF64DD}" srcOrd="2" destOrd="0" parTransId="{AD718700-1A38-4D90-9C8B-694EB8255088}" sibTransId="{F6C6F762-191E-40C3-B6B1-761AEA70FA55}"/>
    <dgm:cxn modelId="{83D1BFD9-09C0-48D7-A88F-A60875183401}" srcId="{CD3307BD-6BB4-42A6-989A-516B74706306}" destId="{E2131AD9-4D88-47C8-876E-131814A1FDB6}" srcOrd="5" destOrd="0" parTransId="{ECA8CA6C-DF3C-44A0-9F4B-90A210DB4EAF}" sibTransId="{169BE02B-3B33-400C-A32B-B7B042CF7A1A}"/>
    <dgm:cxn modelId="{92141CDA-4966-4897-9728-6151DE048226}" type="presOf" srcId="{F2D5052E-7AD0-40C7-9EFB-A29FA3D940FE}" destId="{D018C3B9-FE35-41DE-A32F-9048B2453E1D}" srcOrd="0" destOrd="0" presId="urn:microsoft.com/office/officeart/2016/7/layout/RepeatingBendingProcessNew"/>
    <dgm:cxn modelId="{2BC303DD-DFA2-4399-9C58-4088FF27B6A8}" srcId="{24A35F2A-3482-4D14-9624-41BCD46E319E}" destId="{F197BA64-F4CF-4895-8E4A-AA3CC8FE6E47}" srcOrd="0" destOrd="0" parTransId="{D8185BB3-AA8F-4148-B958-B74D285C0314}" sibTransId="{FBC50F8C-67D0-40EC-872A-A1C8659A49C6}"/>
    <dgm:cxn modelId="{C6A922E0-4DC0-4282-9C66-31D573921E83}" type="presOf" srcId="{6855C764-F380-4E4D-8849-9EE90C5753F7}" destId="{41EE4951-9358-4786-BB0F-03C3FB90312A}" srcOrd="0" destOrd="0" presId="urn:microsoft.com/office/officeart/2016/7/layout/RepeatingBendingProcessNew"/>
    <dgm:cxn modelId="{845F46E1-6AB7-4819-8B0A-C080D30D39B6}" type="presOf" srcId="{F6C6F762-191E-40C3-B6B1-761AEA70FA55}" destId="{666CCADB-0535-4656-8049-2FE1BA3D0F1B}" srcOrd="1" destOrd="0" presId="urn:microsoft.com/office/officeart/2016/7/layout/RepeatingBendingProcessNew"/>
    <dgm:cxn modelId="{B9C894E6-4230-4AD8-B23C-CF37DE5374AF}" srcId="{CD3307BD-6BB4-42A6-989A-516B74706306}" destId="{5C5E38D7-A079-4585-BE33-0BF705D056E1}" srcOrd="1" destOrd="0" parTransId="{C6846D92-A738-4408-854F-1F931B34E746}" sibTransId="{ACEE0C5B-8A55-4099-BC99-47CFF1CDA646}"/>
    <dgm:cxn modelId="{8C5DE5EC-0410-48F9-98F6-F9709E57CD67}" srcId="{CD3307BD-6BB4-42A6-989A-516B74706306}" destId="{35C9B5D4-4381-44FA-A0C1-FBF58956FFBF}" srcOrd="0" destOrd="0" parTransId="{49726DEF-25E1-4D00-A62E-D5802989E973}" sibTransId="{E064CD88-956F-4BE8-B9C1-6A96E4D17852}"/>
    <dgm:cxn modelId="{42D2CEFC-EBDB-47E9-86D0-465CBC44A220}" type="presOf" srcId="{F197BA64-F4CF-4895-8E4A-AA3CC8FE6E47}" destId="{9201F589-4886-4DFD-A424-03ACC5A6F4C2}" srcOrd="0" destOrd="1" presId="urn:microsoft.com/office/officeart/2016/7/layout/RepeatingBendingProcessNew"/>
    <dgm:cxn modelId="{D54CA1F0-6AB8-4155-9F5A-64E1F7D1F06F}" type="presParOf" srcId="{145B5FCE-B6F5-4C56-91E4-3798878C527A}" destId="{FED684E5-DF68-4840-9170-422CB340AB88}" srcOrd="0" destOrd="0" presId="urn:microsoft.com/office/officeart/2016/7/layout/RepeatingBendingProcessNew"/>
    <dgm:cxn modelId="{7BE57A2B-707E-45B4-AEC2-3B28B5A22B7D}" type="presParOf" srcId="{145B5FCE-B6F5-4C56-91E4-3798878C527A}" destId="{18A95D97-0199-4CB5-9F5E-397C9FF33377}" srcOrd="1" destOrd="0" presId="urn:microsoft.com/office/officeart/2016/7/layout/RepeatingBendingProcessNew"/>
    <dgm:cxn modelId="{B43207BD-A6A0-4B19-997C-B8BCAA870AA8}" type="presParOf" srcId="{18A95D97-0199-4CB5-9F5E-397C9FF33377}" destId="{6F1EA71C-0960-48EF-BEE5-DD2E5CD5FF5F}" srcOrd="0" destOrd="0" presId="urn:microsoft.com/office/officeart/2016/7/layout/RepeatingBendingProcessNew"/>
    <dgm:cxn modelId="{372BA479-3D61-4A9A-B9AF-11C585FD621B}" type="presParOf" srcId="{145B5FCE-B6F5-4C56-91E4-3798878C527A}" destId="{654D1BFC-591C-4A37-8C4F-F746884E7887}" srcOrd="2" destOrd="0" presId="urn:microsoft.com/office/officeart/2016/7/layout/RepeatingBendingProcessNew"/>
    <dgm:cxn modelId="{0BC08901-1285-43B7-B9C5-BD2291D6C1C4}" type="presParOf" srcId="{145B5FCE-B6F5-4C56-91E4-3798878C527A}" destId="{614FCFB1-841D-401B-877B-256F72EACBA5}" srcOrd="3" destOrd="0" presId="urn:microsoft.com/office/officeart/2016/7/layout/RepeatingBendingProcessNew"/>
    <dgm:cxn modelId="{7CAAF9EE-8083-448B-9CC5-1594A0E6B8CD}" type="presParOf" srcId="{614FCFB1-841D-401B-877B-256F72EACBA5}" destId="{238BCD2C-0855-41E6-9761-C954807D711E}" srcOrd="0" destOrd="0" presId="urn:microsoft.com/office/officeart/2016/7/layout/RepeatingBendingProcessNew"/>
    <dgm:cxn modelId="{7CC5E058-8326-4C9A-A04A-69CDFBA96081}" type="presParOf" srcId="{145B5FCE-B6F5-4C56-91E4-3798878C527A}" destId="{18A714E7-498F-426D-B723-3371988B9AFE}" srcOrd="4" destOrd="0" presId="urn:microsoft.com/office/officeart/2016/7/layout/RepeatingBendingProcessNew"/>
    <dgm:cxn modelId="{F5002844-6017-4CB2-A7CD-3F5C671F5448}" type="presParOf" srcId="{145B5FCE-B6F5-4C56-91E4-3798878C527A}" destId="{1EFF4962-5EB7-40D6-90AF-BF7C245CB028}" srcOrd="5" destOrd="0" presId="urn:microsoft.com/office/officeart/2016/7/layout/RepeatingBendingProcessNew"/>
    <dgm:cxn modelId="{FFEAE3AD-FCA7-444A-B256-5D1259AB6228}" type="presParOf" srcId="{1EFF4962-5EB7-40D6-90AF-BF7C245CB028}" destId="{666CCADB-0535-4656-8049-2FE1BA3D0F1B}" srcOrd="0" destOrd="0" presId="urn:microsoft.com/office/officeart/2016/7/layout/RepeatingBendingProcessNew"/>
    <dgm:cxn modelId="{CDE115A9-96B3-498B-ADFE-D1DE42DA619F}" type="presParOf" srcId="{145B5FCE-B6F5-4C56-91E4-3798878C527A}" destId="{D018C3B9-FE35-41DE-A32F-9048B2453E1D}" srcOrd="6" destOrd="0" presId="urn:microsoft.com/office/officeart/2016/7/layout/RepeatingBendingProcessNew"/>
    <dgm:cxn modelId="{751B26C9-D613-404F-B6E7-82F00290D21D}" type="presParOf" srcId="{145B5FCE-B6F5-4C56-91E4-3798878C527A}" destId="{3DBD2708-31E7-49DB-89B5-615AE0E69F46}" srcOrd="7" destOrd="0" presId="urn:microsoft.com/office/officeart/2016/7/layout/RepeatingBendingProcessNew"/>
    <dgm:cxn modelId="{CA7AEE78-3E26-46FA-9638-36FE85528D43}" type="presParOf" srcId="{3DBD2708-31E7-49DB-89B5-615AE0E69F46}" destId="{8BABFC54-C101-4F75-A4E7-A678E3FF3358}" srcOrd="0" destOrd="0" presId="urn:microsoft.com/office/officeart/2016/7/layout/RepeatingBendingProcessNew"/>
    <dgm:cxn modelId="{4D7B9EF1-C30F-4DD2-A9CC-795A73C83391}" type="presParOf" srcId="{145B5FCE-B6F5-4C56-91E4-3798878C527A}" destId="{9201F589-4886-4DFD-A424-03ACC5A6F4C2}" srcOrd="8" destOrd="0" presId="urn:microsoft.com/office/officeart/2016/7/layout/RepeatingBendingProcessNew"/>
    <dgm:cxn modelId="{9B48D6AE-AD56-4B2D-950A-93291F7021E4}" type="presParOf" srcId="{145B5FCE-B6F5-4C56-91E4-3798878C527A}" destId="{2F18A00F-7F63-4684-8BD2-A87A616D9E9F}" srcOrd="9" destOrd="0" presId="urn:microsoft.com/office/officeart/2016/7/layout/RepeatingBendingProcessNew"/>
    <dgm:cxn modelId="{739E05F6-FFBE-4024-AF0C-5046E3B43DDD}" type="presParOf" srcId="{2F18A00F-7F63-4684-8BD2-A87A616D9E9F}" destId="{EC147E17-BFB2-4374-903B-FD04A107E284}" srcOrd="0" destOrd="0" presId="urn:microsoft.com/office/officeart/2016/7/layout/RepeatingBendingProcessNew"/>
    <dgm:cxn modelId="{A082096D-BC5A-4ADC-9EED-BA3C0DEE7471}" type="presParOf" srcId="{145B5FCE-B6F5-4C56-91E4-3798878C527A}" destId="{112F84C5-E0E2-43DF-B9A4-686DF4C82EF8}" srcOrd="10" destOrd="0" presId="urn:microsoft.com/office/officeart/2016/7/layout/RepeatingBendingProcessNew"/>
    <dgm:cxn modelId="{A8E94E26-32AA-4062-A598-B4373515A66D}" type="presParOf" srcId="{145B5FCE-B6F5-4C56-91E4-3798878C527A}" destId="{9F0A0C85-96B5-4D19-B7D7-246363703C95}" srcOrd="11" destOrd="0" presId="urn:microsoft.com/office/officeart/2016/7/layout/RepeatingBendingProcessNew"/>
    <dgm:cxn modelId="{82E0E4A7-4B6F-4EEE-AF20-B64AAF6C450E}" type="presParOf" srcId="{9F0A0C85-96B5-4D19-B7D7-246363703C95}" destId="{85F98C6D-0BB9-47CC-881D-ABEF19062114}" srcOrd="0" destOrd="0" presId="urn:microsoft.com/office/officeart/2016/7/layout/RepeatingBendingProcessNew"/>
    <dgm:cxn modelId="{4C8AD35C-4621-41EA-831E-617ABE336EA3}" type="presParOf" srcId="{145B5FCE-B6F5-4C56-91E4-3798878C527A}" destId="{41EE4951-9358-4786-BB0F-03C3FB90312A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95D97-0199-4CB5-9F5E-397C9FF33377}">
      <dsp:nvSpPr>
        <dsp:cNvPr id="0" name=""/>
        <dsp:cNvSpPr/>
      </dsp:nvSpPr>
      <dsp:spPr>
        <a:xfrm>
          <a:off x="2323639" y="799743"/>
          <a:ext cx="503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5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2156" y="842791"/>
        <a:ext cx="26717" cy="5343"/>
      </dsp:txXfrm>
    </dsp:sp>
    <dsp:sp modelId="{FED684E5-DF68-4840-9170-422CB340AB88}">
      <dsp:nvSpPr>
        <dsp:cNvPr id="0" name=""/>
        <dsp:cNvSpPr/>
      </dsp:nvSpPr>
      <dsp:spPr>
        <a:xfrm>
          <a:off x="2168" y="148482"/>
          <a:ext cx="2323270" cy="13939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2" tIns="119497" rIns="113842" bIns="11949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>
              <a:solidFill>
                <a:schemeClr val="tx1"/>
              </a:solidFill>
            </a:rPr>
            <a:t>Uitingen kunnen verschillen </a:t>
          </a:r>
          <a:endParaRPr lang="en-US" sz="1600" kern="1200">
            <a:solidFill>
              <a:schemeClr val="tx1"/>
            </a:solidFill>
          </a:endParaRPr>
        </a:p>
      </dsp:txBody>
      <dsp:txXfrm>
        <a:off x="2168" y="148482"/>
        <a:ext cx="2323270" cy="1393962"/>
      </dsp:txXfrm>
    </dsp:sp>
    <dsp:sp modelId="{614FCFB1-841D-401B-877B-256F72EACBA5}">
      <dsp:nvSpPr>
        <dsp:cNvPr id="0" name=""/>
        <dsp:cNvSpPr/>
      </dsp:nvSpPr>
      <dsp:spPr>
        <a:xfrm>
          <a:off x="5181262" y="799743"/>
          <a:ext cx="503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52" y="45720"/>
              </a:lnTo>
            </a:path>
          </a:pathLst>
        </a:custGeom>
        <a:noFill/>
        <a:ln w="12700" cap="flat" cmpd="sng" algn="ctr">
          <a:solidFill>
            <a:schemeClr val="accent2">
              <a:hueOff val="7808"/>
              <a:satOff val="-5375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9779" y="842791"/>
        <a:ext cx="26717" cy="5343"/>
      </dsp:txXfrm>
    </dsp:sp>
    <dsp:sp modelId="{654D1BFC-591C-4A37-8C4F-F746884E7887}">
      <dsp:nvSpPr>
        <dsp:cNvPr id="0" name=""/>
        <dsp:cNvSpPr/>
      </dsp:nvSpPr>
      <dsp:spPr>
        <a:xfrm>
          <a:off x="2859791" y="148482"/>
          <a:ext cx="2323270" cy="1393962"/>
        </a:xfrm>
        <a:prstGeom prst="rect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2" tIns="119497" rIns="113842" bIns="11949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Echter </a:t>
          </a:r>
          <a:r>
            <a:rPr lang="en-GB" sz="1600" b="1" kern="1200" err="1"/>
            <a:t>ook</a:t>
          </a:r>
          <a:r>
            <a:rPr lang="en-GB" sz="1600" b="1" kern="1200"/>
            <a:t> </a:t>
          </a:r>
          <a:r>
            <a:rPr lang="en-GB" sz="1600" b="1" kern="1200" err="1"/>
            <a:t>overeenkomsten</a:t>
          </a:r>
          <a:r>
            <a:rPr lang="en-GB" sz="1600" b="1" kern="1200"/>
            <a:t>:  </a:t>
          </a:r>
          <a:endParaRPr lang="en-US" sz="1600" kern="1200"/>
        </a:p>
      </dsp:txBody>
      <dsp:txXfrm>
        <a:off x="2859791" y="148482"/>
        <a:ext cx="2323270" cy="1393962"/>
      </dsp:txXfrm>
    </dsp:sp>
    <dsp:sp modelId="{1EFF4962-5EB7-40D6-90AF-BF7C245CB028}">
      <dsp:nvSpPr>
        <dsp:cNvPr id="0" name=""/>
        <dsp:cNvSpPr/>
      </dsp:nvSpPr>
      <dsp:spPr>
        <a:xfrm>
          <a:off x="8038885" y="799743"/>
          <a:ext cx="503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52" y="45720"/>
              </a:lnTo>
            </a:path>
          </a:pathLst>
        </a:custGeom>
        <a:noFill/>
        <a:ln w="12700" cap="flat" cmpd="sng" algn="ctr">
          <a:solidFill>
            <a:schemeClr val="accent2">
              <a:hueOff val="15615"/>
              <a:satOff val="-1075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77402" y="842791"/>
        <a:ext cx="26717" cy="5343"/>
      </dsp:txXfrm>
    </dsp:sp>
    <dsp:sp modelId="{18A714E7-498F-426D-B723-3371988B9AFE}">
      <dsp:nvSpPr>
        <dsp:cNvPr id="0" name=""/>
        <dsp:cNvSpPr/>
      </dsp:nvSpPr>
      <dsp:spPr>
        <a:xfrm>
          <a:off x="5717414" y="148482"/>
          <a:ext cx="2323270" cy="1393962"/>
        </a:xfrm>
        <a:prstGeom prst="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2" tIns="119497" rIns="113842" bIns="11949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err="1"/>
            <a:t>Jeuk</a:t>
          </a:r>
          <a:r>
            <a:rPr lang="en-GB" sz="1600" kern="1200"/>
            <a:t>/ </a:t>
          </a:r>
          <a:r>
            <a:rPr lang="en-GB" sz="1600" kern="1200" err="1"/>
            <a:t>pijn</a:t>
          </a:r>
          <a:r>
            <a:rPr lang="en-GB" sz="1600" kern="1200"/>
            <a:t> </a:t>
          </a:r>
          <a:endParaRPr lang="en-US" sz="1600" kern="1200"/>
        </a:p>
      </dsp:txBody>
      <dsp:txXfrm>
        <a:off x="5717414" y="148482"/>
        <a:ext cx="2323270" cy="1393962"/>
      </dsp:txXfrm>
    </dsp:sp>
    <dsp:sp modelId="{3DBD2708-31E7-49DB-89B5-615AE0E69F46}">
      <dsp:nvSpPr>
        <dsp:cNvPr id="0" name=""/>
        <dsp:cNvSpPr/>
      </dsp:nvSpPr>
      <dsp:spPr>
        <a:xfrm>
          <a:off x="1163804" y="1540644"/>
          <a:ext cx="8572868" cy="503752"/>
        </a:xfrm>
        <a:custGeom>
          <a:avLst/>
          <a:gdLst/>
          <a:ahLst/>
          <a:cxnLst/>
          <a:rect l="0" t="0" r="0" b="0"/>
          <a:pathLst>
            <a:path>
              <a:moveTo>
                <a:pt x="8572868" y="0"/>
              </a:moveTo>
              <a:lnTo>
                <a:pt x="8572868" y="268976"/>
              </a:lnTo>
              <a:lnTo>
                <a:pt x="0" y="268976"/>
              </a:lnTo>
              <a:lnTo>
                <a:pt x="0" y="503752"/>
              </a:lnTo>
            </a:path>
          </a:pathLst>
        </a:custGeom>
        <a:noFill/>
        <a:ln w="12700" cap="flat" cmpd="sng" algn="ctr">
          <a:solidFill>
            <a:schemeClr val="accent2">
              <a:hueOff val="23423"/>
              <a:satOff val="-16126"/>
              <a:lumOff val="-411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35500" y="1789849"/>
        <a:ext cx="429475" cy="5343"/>
      </dsp:txXfrm>
    </dsp:sp>
    <dsp:sp modelId="{D018C3B9-FE35-41DE-A32F-9048B2453E1D}">
      <dsp:nvSpPr>
        <dsp:cNvPr id="0" name=""/>
        <dsp:cNvSpPr/>
      </dsp:nvSpPr>
      <dsp:spPr>
        <a:xfrm>
          <a:off x="8575037" y="148482"/>
          <a:ext cx="2323270" cy="1393962"/>
        </a:xfrm>
        <a:prstGeom prst="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2" tIns="119497" rIns="113842" bIns="11949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Koebner </a:t>
          </a:r>
          <a:r>
            <a:rPr lang="en-GB" sz="1600" kern="1200" err="1"/>
            <a:t>fenomeen</a:t>
          </a:r>
          <a:r>
            <a:rPr lang="en-GB" sz="1600" kern="1200"/>
            <a:t> </a:t>
          </a:r>
          <a:endParaRPr lang="en-US" sz="1600" kern="1200"/>
        </a:p>
      </dsp:txBody>
      <dsp:txXfrm>
        <a:off x="8575037" y="148482"/>
        <a:ext cx="2323270" cy="1393962"/>
      </dsp:txXfrm>
    </dsp:sp>
    <dsp:sp modelId="{2F18A00F-7F63-4684-8BD2-A87A616D9E9F}">
      <dsp:nvSpPr>
        <dsp:cNvPr id="0" name=""/>
        <dsp:cNvSpPr/>
      </dsp:nvSpPr>
      <dsp:spPr>
        <a:xfrm>
          <a:off x="2323639" y="2728058"/>
          <a:ext cx="503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52" y="45720"/>
              </a:lnTo>
            </a:path>
          </a:pathLst>
        </a:custGeom>
        <a:noFill/>
        <a:ln w="12700" cap="flat" cmpd="sng" algn="ctr">
          <a:solidFill>
            <a:schemeClr val="accent2">
              <a:hueOff val="31230"/>
              <a:satOff val="-21501"/>
              <a:lumOff val="-549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62156" y="2771106"/>
        <a:ext cx="26717" cy="5343"/>
      </dsp:txXfrm>
    </dsp:sp>
    <dsp:sp modelId="{9201F589-4886-4DFD-A424-03ACC5A6F4C2}">
      <dsp:nvSpPr>
        <dsp:cNvPr id="0" name=""/>
        <dsp:cNvSpPr/>
      </dsp:nvSpPr>
      <dsp:spPr>
        <a:xfrm>
          <a:off x="2168" y="2076797"/>
          <a:ext cx="2323270" cy="1393962"/>
        </a:xfrm>
        <a:prstGeom prst="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2" tIns="119497" rIns="113842" bIns="119497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err="1"/>
            <a:t>Chronisch</a:t>
          </a:r>
          <a:r>
            <a:rPr lang="en-GB" sz="1600" kern="1200"/>
            <a:t> </a:t>
          </a:r>
          <a:r>
            <a:rPr lang="en-GB" sz="1600" kern="1200" err="1"/>
            <a:t>beloop</a:t>
          </a:r>
          <a:r>
            <a:rPr lang="en-GB" sz="1600" kern="1200"/>
            <a:t> 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Huid LP vaak na 1-2 jaar spontaan herstel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/>
            <a:t>Slijmvlies LP veel langduriger en moeilijker te behandelen</a:t>
          </a:r>
          <a:endParaRPr lang="en-US" sz="1200" kern="1200"/>
        </a:p>
      </dsp:txBody>
      <dsp:txXfrm>
        <a:off x="2168" y="2076797"/>
        <a:ext cx="2323270" cy="1393962"/>
      </dsp:txXfrm>
    </dsp:sp>
    <dsp:sp modelId="{9F0A0C85-96B5-4D19-B7D7-246363703C95}">
      <dsp:nvSpPr>
        <dsp:cNvPr id="0" name=""/>
        <dsp:cNvSpPr/>
      </dsp:nvSpPr>
      <dsp:spPr>
        <a:xfrm>
          <a:off x="5181262" y="2728058"/>
          <a:ext cx="5037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752" y="45720"/>
              </a:lnTo>
            </a:path>
          </a:pathLst>
        </a:custGeom>
        <a:noFill/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9779" y="2771106"/>
        <a:ext cx="26717" cy="5343"/>
      </dsp:txXfrm>
    </dsp:sp>
    <dsp:sp modelId="{112F84C5-E0E2-43DF-B9A4-686DF4C82EF8}">
      <dsp:nvSpPr>
        <dsp:cNvPr id="0" name=""/>
        <dsp:cNvSpPr/>
      </dsp:nvSpPr>
      <dsp:spPr>
        <a:xfrm>
          <a:off x="2859791" y="2076797"/>
          <a:ext cx="2323270" cy="1393962"/>
        </a:xfrm>
        <a:prstGeom prst="rect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2" tIns="119497" rIns="113842" bIns="11949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Impact op </a:t>
          </a:r>
          <a:r>
            <a:rPr lang="en-GB" sz="1600" kern="1200" err="1"/>
            <a:t>kwaliteit</a:t>
          </a:r>
          <a:r>
            <a:rPr lang="en-GB" sz="1600" kern="1200"/>
            <a:t> van </a:t>
          </a:r>
          <a:r>
            <a:rPr lang="en-GB" sz="1600" kern="1200" err="1"/>
            <a:t>leven</a:t>
          </a:r>
          <a:r>
            <a:rPr lang="en-GB" sz="1600" kern="1200"/>
            <a:t> (</a:t>
          </a:r>
          <a:r>
            <a:rPr lang="en-GB" sz="1600" kern="1200" err="1"/>
            <a:t>pijn</a:t>
          </a:r>
          <a:r>
            <a:rPr lang="en-GB" sz="1600" kern="1200"/>
            <a:t>, </a:t>
          </a:r>
          <a:r>
            <a:rPr lang="en-GB" sz="1600" kern="1200" err="1"/>
            <a:t>belemmeringen</a:t>
          </a:r>
          <a:r>
            <a:rPr lang="en-GB" sz="1600" kern="1200"/>
            <a:t> in </a:t>
          </a:r>
          <a:r>
            <a:rPr lang="en-GB" sz="1600" kern="1200" err="1"/>
            <a:t>seksualiteit</a:t>
          </a:r>
          <a:r>
            <a:rPr lang="en-GB" sz="1600" kern="1200"/>
            <a:t>, eten/ </a:t>
          </a:r>
          <a:r>
            <a:rPr lang="en-GB" sz="1600" kern="1200" err="1"/>
            <a:t>drinken</a:t>
          </a:r>
          <a:r>
            <a:rPr lang="en-GB" sz="1600" kern="1200"/>
            <a:t>, </a:t>
          </a:r>
          <a:r>
            <a:rPr lang="en-GB" sz="1600" kern="1200" err="1"/>
            <a:t>cosmetisch</a:t>
          </a:r>
          <a:r>
            <a:rPr lang="en-GB" sz="1600" kern="1200"/>
            <a:t>) </a:t>
          </a:r>
          <a:endParaRPr lang="en-US" sz="1600" kern="1200"/>
        </a:p>
      </dsp:txBody>
      <dsp:txXfrm>
        <a:off x="2859791" y="2076797"/>
        <a:ext cx="2323270" cy="1393962"/>
      </dsp:txXfrm>
    </dsp:sp>
    <dsp:sp modelId="{41EE4951-9358-4786-BB0F-03C3FB90312A}">
      <dsp:nvSpPr>
        <dsp:cNvPr id="0" name=""/>
        <dsp:cNvSpPr/>
      </dsp:nvSpPr>
      <dsp:spPr>
        <a:xfrm>
          <a:off x="5717414" y="2076797"/>
          <a:ext cx="2323270" cy="1393962"/>
        </a:xfrm>
        <a:prstGeom prst="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842" tIns="119497" rIns="113842" bIns="119497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err="1"/>
            <a:t>Oorzaak</a:t>
          </a:r>
          <a:r>
            <a:rPr lang="en-GB" sz="1600" b="1" kern="1200"/>
            <a:t>: </a:t>
          </a:r>
          <a:r>
            <a:rPr lang="en-US" sz="1600" kern="1200"/>
            <a:t>Het (basis) </a:t>
          </a:r>
          <a:r>
            <a:rPr lang="en-US" sz="1600" kern="1200" err="1"/>
            <a:t>mechanisme</a:t>
          </a:r>
          <a:r>
            <a:rPr lang="en-US" sz="1600" kern="1200"/>
            <a:t> is </a:t>
          </a:r>
          <a:r>
            <a:rPr lang="en-US" sz="1600" kern="1200" err="1"/>
            <a:t>vergelijkbaar</a:t>
          </a:r>
          <a:r>
            <a:rPr lang="en-US" sz="1600" kern="1200"/>
            <a:t> </a:t>
          </a:r>
          <a:r>
            <a:rPr lang="en-US" sz="1600" kern="1200" err="1"/>
            <a:t>voor</a:t>
          </a:r>
          <a:r>
            <a:rPr lang="en-US" sz="1600" kern="1200"/>
            <a:t> </a:t>
          </a:r>
          <a:r>
            <a:rPr lang="en-US" sz="1600" kern="1200" err="1"/>
            <a:t>huid</a:t>
          </a:r>
          <a:r>
            <a:rPr lang="en-US" sz="1600" kern="1200"/>
            <a:t> </a:t>
          </a:r>
          <a:r>
            <a:rPr lang="en-US" sz="1600" kern="1200" err="1"/>
            <a:t>en</a:t>
          </a:r>
          <a:r>
            <a:rPr lang="en-US" sz="1600" kern="1200"/>
            <a:t> </a:t>
          </a:r>
          <a:r>
            <a:rPr lang="en-US" sz="1600" kern="1200" err="1"/>
            <a:t>slijmvliezen</a:t>
          </a:r>
          <a:r>
            <a:rPr lang="en-US" sz="1600" kern="1200"/>
            <a:t>: intense </a:t>
          </a:r>
          <a:r>
            <a:rPr lang="en-US" sz="1600" kern="1200" err="1"/>
            <a:t>ontstekingsreactie</a:t>
          </a:r>
          <a:r>
            <a:rPr lang="en-US" sz="1600" kern="1200"/>
            <a:t> </a:t>
          </a:r>
        </a:p>
      </dsp:txBody>
      <dsp:txXfrm>
        <a:off x="5717414" y="2076797"/>
        <a:ext cx="2323270" cy="1393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01CC9-F0F2-4FA2-ACFB-185BAC05970C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3DD3-1417-4B42-9CE3-659824962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8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3DD3-1417-4B42-9CE3-659824962A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6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B174-6B10-59E4-024C-F011424E9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AFF892-0128-8C0D-2787-56D683CF97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D0FB94-C223-B338-6FAA-080B68564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9C70D-8620-7B91-B249-55543077D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3DD3-1417-4B42-9CE3-659824962A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1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3DD3-1417-4B42-9CE3-659824962A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46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3DD3-1417-4B42-9CE3-659824962A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14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8A930-F732-D46C-D137-967E04F97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14467-D2E5-9A69-AE65-D814DBB001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CA41E8-4BA4-FF1A-C719-81905395C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82DE-A38D-9D8A-72C6-57ACA2AAC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3DD3-1417-4B42-9CE3-659824962A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70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64FC8-451F-8945-AF85-BDB75C456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0FBA16A-7AEB-186F-8478-E566278A23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C48CCE9-A17B-85F7-4CEC-A8E79BEB9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3F4643-C6C8-E8EE-BE53-8524B80BC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33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BAACE-98E4-E734-11E8-45238448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426E021-EA55-10A6-BFC6-A053DE8CE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A9249EF-956A-F692-293E-6138F6F89E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819C61-F595-C4AB-C053-E36F5F497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58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F73DD3-1417-4B42-9CE3-659824962A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46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2096C868-B733-65C1-E778-52827FF5D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663B7E3-818C-4D73-F600-D0BE5F293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36424F4B-C4D2-0A48-FE94-6F4429FAB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7BC036-0AAE-45A4-B9A3-00742C5F87B4}" type="slidenum">
              <a:rPr lang="nl-NL" altLang="nl-NL" sz="1200" b="0" smtClean="0"/>
              <a:pPr/>
              <a:t>12</a:t>
            </a:fld>
            <a:endParaRPr lang="nl-NL" altLang="nl-NL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B3FF7-8C1E-5E60-6067-0A46025F0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0EEDD53-7DC3-D66B-6A39-75AF1FA5C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>
            <a:extLst>
              <a:ext uri="{FF2B5EF4-FFF2-40B4-BE49-F238E27FC236}">
                <a16:creationId xmlns:a16="http://schemas.microsoft.com/office/drawing/2014/main" id="{EA47CE62-0CC4-37F6-DE30-D6EAD0F5A9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80F82919-6325-02A1-EA5C-150560E44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8B9CFA-9DEE-4319-8BA0-785E5F44C5C4}" type="slidenum">
              <a:rPr lang="nl-NL" altLang="nl-NL" sz="1200" b="0" smtClean="0"/>
              <a:pPr/>
              <a:t>13</a:t>
            </a:fld>
            <a:endParaRPr lang="nl-NL" altLang="nl-NL" sz="1200" b="0"/>
          </a:p>
        </p:txBody>
      </p:sp>
    </p:spTree>
    <p:extLst>
      <p:ext uri="{BB962C8B-B14F-4D97-AF65-F5344CB8AC3E}">
        <p14:creationId xmlns:p14="http://schemas.microsoft.com/office/powerpoint/2010/main" val="216827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3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5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ndertitel 2">
            <a:extLst>
              <a:ext uri="{FF2B5EF4-FFF2-40B4-BE49-F238E27FC236}">
                <a16:creationId xmlns:a16="http://schemas.microsoft.com/office/drawing/2014/main" id="{B8455A8C-1151-45FD-BC04-D6EFE9E66F6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31826" y="926508"/>
            <a:ext cx="10209212" cy="57104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Voeg ondertitel toe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8B00E604-4B97-4510-A3F5-5F4967D4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825" y="1825626"/>
            <a:ext cx="10209212" cy="4032250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endParaRPr lang="nl-NL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80762F9-45DE-418E-9F0E-4E555F12B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Voeg Titel toe</a:t>
            </a:r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9CAEF-4AC1-482E-A28C-4BD4EF23823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02C8C58-7455-42B9-A9FD-EE48EC293C11}" type="datetime1">
              <a:rPr lang="en-GB" smtClean="0"/>
              <a:t>16/04/2026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A717A-0D90-431C-BCD3-A6ECA053C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E7448-FA38-460E-A530-78699A84B1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D1311D-0AF4-BF42-8BF9-EAD1FE6520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4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6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4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83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7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6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3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61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4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01442-A599-8871-48B9-9C21BC700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177"/>
            <a:ext cx="9144000" cy="2038669"/>
          </a:xfrm>
        </p:spPr>
        <p:txBody>
          <a:bodyPr>
            <a:normAutofit fontScale="90000"/>
          </a:bodyPr>
          <a:lstStyle/>
          <a:p>
            <a:br>
              <a:rPr lang="nl-NL"/>
            </a:br>
            <a:br>
              <a:rPr lang="nl-NL"/>
            </a:br>
            <a:r>
              <a:rPr lang="nl-NL"/>
              <a:t>Lichen planus</a:t>
            </a:r>
            <a:br>
              <a:rPr lang="nl-NL"/>
            </a:br>
            <a:r>
              <a:rPr lang="nl-NL" sz="4800"/>
              <a:t>    In de praktijk </a:t>
            </a:r>
            <a:r>
              <a:rPr lang="nl-NL"/>
              <a:t> 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4E87-F431-3BA8-FB2B-6BE7E89E9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3745"/>
            <a:ext cx="9144000" cy="4091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Ledencontactdag </a:t>
            </a:r>
            <a:endParaRPr lang="en-US" dirty="0"/>
          </a:p>
          <a:p>
            <a:r>
              <a:rPr lang="nl-NL" dirty="0"/>
              <a:t>28-3-2026 </a:t>
            </a:r>
          </a:p>
          <a:p>
            <a:r>
              <a:rPr lang="nl-NL" sz="1600" dirty="0">
                <a:highlight>
                  <a:srgbClr val="FFFFFF"/>
                </a:highlight>
              </a:rPr>
              <a:t>'Van overleven naar zinvol leven'</a:t>
            </a:r>
            <a:endParaRPr lang="nl-NL" sz="1600" dirty="0"/>
          </a:p>
          <a:p>
            <a:endParaRPr lang="nl-NL" sz="2000" dirty="0">
              <a:highlight>
                <a:srgbClr val="FFFFFF"/>
              </a:highlight>
              <a:ea typeface="Calibri Light" panose="020F0302020204030204"/>
              <a:cs typeface="Calibri Light" panose="020F0302020204030204"/>
            </a:endParaRPr>
          </a:p>
          <a:p>
            <a:r>
              <a:rPr lang="nl-NL" sz="2000" dirty="0">
                <a:highlight>
                  <a:srgbClr val="FFFFFF"/>
                </a:highlight>
              </a:rPr>
              <a:t>        Manon van der Vegt </a:t>
            </a:r>
            <a:endParaRPr lang="nl-NL" dirty="0"/>
          </a:p>
          <a:p>
            <a:r>
              <a:rPr lang="nl-NL" sz="2000" dirty="0">
                <a:highlight>
                  <a:srgbClr val="FFFFFF"/>
                </a:highlight>
              </a:rPr>
              <a:t>      Dermatoloog Erasmus MC </a:t>
            </a:r>
          </a:p>
          <a:p>
            <a:r>
              <a:rPr lang="nl-NL" sz="1200" dirty="0">
                <a:highlight>
                  <a:srgbClr val="FFFFFF"/>
                </a:highlight>
              </a:rPr>
              <a:t>Aandachtsgebieden</a:t>
            </a:r>
          </a:p>
          <a:p>
            <a:r>
              <a:rPr lang="nl-NL" sz="1200" dirty="0">
                <a:highlight>
                  <a:srgbClr val="FFFFFF"/>
                </a:highlight>
              </a:rPr>
              <a:t>Vulvaire/ anogenitale aandoeningen </a:t>
            </a:r>
          </a:p>
          <a:p>
            <a:r>
              <a:rPr lang="nl-NL" sz="1200" dirty="0">
                <a:highlight>
                  <a:srgbClr val="FFFFFF"/>
                </a:highlight>
              </a:rPr>
              <a:t>Inflammatoire aandoeningen </a:t>
            </a:r>
          </a:p>
        </p:txBody>
      </p:sp>
      <p:pic>
        <p:nvPicPr>
          <p:cNvPr id="4" name="Picture 3" descr="Logo">
            <a:extLst>
              <a:ext uri="{FF2B5EF4-FFF2-40B4-BE49-F238E27FC236}">
                <a16:creationId xmlns:a16="http://schemas.microsoft.com/office/drawing/2014/main" id="{9230CA71-B731-D4E1-08B2-40EE5BF9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384" y="2532155"/>
            <a:ext cx="2419350" cy="419100"/>
          </a:xfrm>
          <a:prstGeom prst="rect">
            <a:avLst/>
          </a:prstGeom>
        </p:spPr>
      </p:pic>
      <p:pic>
        <p:nvPicPr>
          <p:cNvPr id="5" name="Picture 4" descr="logo-erasmusmc-rgb-wit-nl - Generation R">
            <a:extLst>
              <a:ext uri="{FF2B5EF4-FFF2-40B4-BE49-F238E27FC236}">
                <a16:creationId xmlns:a16="http://schemas.microsoft.com/office/drawing/2014/main" id="{ECDC77DE-B6B7-FE0F-968B-2B95A5D4E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882" y="5501154"/>
            <a:ext cx="1934883" cy="75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9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0BEF10-F82D-0D5B-BBAA-3E9A6A749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378BAF-9A74-FAED-DF10-369E0529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5B2B7F-44FF-99C5-E8D5-E7C366EE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E0479F-4E18-B3BA-C5EC-C37E671E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ea typeface="Calibri Light"/>
                <a:cs typeface="Calibri Light"/>
              </a:rPr>
              <a:t>Stellen van de diagnose 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9F713-4494-924D-EDBC-F891A906B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455B-63A2-5486-A44D-F8CBCE7B8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Anamnese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Lichamelijk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onderzoek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Huidbiopt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marL="383540" lvl="1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Bij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onzekerheid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over diagnose </a:t>
            </a:r>
          </a:p>
          <a:p>
            <a:pPr marL="383540" lvl="1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Bij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verdenking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op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neoplasie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</a:p>
          <a:p>
            <a:pPr marL="383540" lvl="1">
              <a:buFont typeface="Calibri" panose="020F0502020204030204" pitchFamily="34" charset="0"/>
              <a:buChar char="-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Bij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onvoldoende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reactie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op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therapie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</a:p>
          <a:p>
            <a:pPr marL="200660" lvl="1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marL="200660" lvl="1" indent="0">
              <a:buNone/>
            </a:pP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Zonodig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ook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verwijzing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naar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</a:p>
          <a:p>
            <a:pPr marL="486410" lvl="1" indent="-285750">
              <a:buChar char="-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MDL arts,  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kaakchirurg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,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tandarts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,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mondhygieniste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  <a:p>
            <a:pPr marL="486410" lvl="1" indent="-285750">
              <a:buChar char="-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Gynaecoloog, 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uroloog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 </a:t>
            </a:r>
          </a:p>
          <a:p>
            <a:pPr marL="486410" lvl="1" indent="-285750">
              <a:buChar char="-"/>
            </a:pP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Seksuoloog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,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bekkenbodemfysiotherapeut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,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psycholoog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</a:p>
          <a:p>
            <a:pPr marL="383540" lvl="1">
              <a:buFont typeface="Calibri" panose="020F0502020204030204" pitchFamily="34" charset="0"/>
              <a:buChar char="-"/>
            </a:pP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07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FD5A-5C0D-15BC-A3B7-85B8AA57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04" y="-169103"/>
            <a:ext cx="10058400" cy="1450757"/>
          </a:xfrm>
        </p:spPr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Behandeling</a:t>
            </a:r>
            <a:endParaRPr lang="en-US" err="1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EFEE27-9D51-A472-DE85-C2B9A8850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307962"/>
              </p:ext>
            </p:extLst>
          </p:nvPr>
        </p:nvGraphicFramePr>
        <p:xfrm>
          <a:off x="760787" y="1711792"/>
          <a:ext cx="10607407" cy="390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78">
                  <a:extLst>
                    <a:ext uri="{9D8B030D-6E8A-4147-A177-3AD203B41FA5}">
                      <a16:colId xmlns:a16="http://schemas.microsoft.com/office/drawing/2014/main" val="1540071312"/>
                    </a:ext>
                  </a:extLst>
                </a:gridCol>
                <a:gridCol w="2128024">
                  <a:extLst>
                    <a:ext uri="{9D8B030D-6E8A-4147-A177-3AD203B41FA5}">
                      <a16:colId xmlns:a16="http://schemas.microsoft.com/office/drawing/2014/main" val="1837409713"/>
                    </a:ext>
                  </a:extLst>
                </a:gridCol>
                <a:gridCol w="2276706">
                  <a:extLst>
                    <a:ext uri="{9D8B030D-6E8A-4147-A177-3AD203B41FA5}">
                      <a16:colId xmlns:a16="http://schemas.microsoft.com/office/drawing/2014/main" val="1332885037"/>
                    </a:ext>
                  </a:extLst>
                </a:gridCol>
                <a:gridCol w="2072268">
                  <a:extLst>
                    <a:ext uri="{9D8B030D-6E8A-4147-A177-3AD203B41FA5}">
                      <a16:colId xmlns:a16="http://schemas.microsoft.com/office/drawing/2014/main" val="3154771766"/>
                    </a:ext>
                  </a:extLst>
                </a:gridCol>
                <a:gridCol w="2118731">
                  <a:extLst>
                    <a:ext uri="{9D8B030D-6E8A-4147-A177-3AD203B41FA5}">
                      <a16:colId xmlns:a16="http://schemas.microsoft.com/office/drawing/2014/main" val="30833565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Cutaan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huid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Genitaal</a:t>
                      </a:r>
                      <a:r>
                        <a:rPr lang="en-US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Mond (</a:t>
                      </a:r>
                      <a:r>
                        <a:rPr lang="en-US" err="1"/>
                        <a:t>oraal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Lichen </a:t>
                      </a:r>
                      <a:r>
                        <a:rPr lang="en-US" err="1"/>
                        <a:t>planopilaris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Nagel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96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Sterk- </a:t>
                      </a:r>
                      <a:r>
                        <a:rPr lang="en-US" err="1"/>
                        <a:t>zeer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sterke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medicijnzalf</a:t>
                      </a:r>
                      <a:r>
                        <a:rPr lang="en-US"/>
                        <a:t> (</a:t>
                      </a:r>
                      <a:r>
                        <a:rPr lang="en-US" err="1"/>
                        <a:t>klasse</a:t>
                      </a:r>
                      <a:r>
                        <a:rPr lang="en-US"/>
                        <a:t> 3-4)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Sterk-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zeer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medicijnzalf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klasse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3-4)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Sterk-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zeer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medicijnzalf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klasse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3-4)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Sterk-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zeer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medicijnzalf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klasse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3-4)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Sterk-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zeer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sterke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medicijnzalf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(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klasse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3-4)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414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err="1"/>
                        <a:t>Alternatief</a:t>
                      </a:r>
                      <a:r>
                        <a:rPr lang="en-US" sz="1400"/>
                        <a:t>: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Tacrolimuszalf</a:t>
                      </a:r>
                      <a:r>
                        <a:rPr lang="en-US" sz="1400"/>
                        <a:t>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Alternatief</a:t>
                      </a:r>
                      <a:r>
                        <a:rPr lang="en-US" sz="1400"/>
                        <a:t>: </a:t>
                      </a:r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Tacrolimuszalf</a:t>
                      </a:r>
                      <a:r>
                        <a:rPr lang="en-US" sz="1400"/>
                        <a:t> &gt; </a:t>
                      </a:r>
                      <a:r>
                        <a:rPr lang="en-US" sz="1400" err="1"/>
                        <a:t>pimecrolimuscreme</a:t>
                      </a:r>
                      <a:endParaRPr lang="en-US" sz="1400"/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Vaginaal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alleen</a:t>
                      </a:r>
                      <a:r>
                        <a:rPr lang="en-US" sz="1400"/>
                        <a:t> tacrolimus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Alternatief</a:t>
                      </a:r>
                      <a:r>
                        <a:rPr lang="en-US" sz="1400"/>
                        <a:t>: </a:t>
                      </a:r>
                      <a:r>
                        <a:rPr lang="en-US" sz="1400" err="1"/>
                        <a:t>lokale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calcineurineremmer</a:t>
                      </a:r>
                      <a:r>
                        <a:rPr lang="en-US" sz="1400"/>
                        <a:t> of </a:t>
                      </a:r>
                      <a:r>
                        <a:rPr lang="en-US" sz="1400" err="1"/>
                        <a:t>ciclosporine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mondspoeling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Alternatief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: </a:t>
                      </a: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Tacrolimuszalf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&gt; 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pimecrolimuscreme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289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err="1"/>
                        <a:t>Uitgebreid</a:t>
                      </a:r>
                      <a:r>
                        <a:rPr lang="en-US" sz="1400"/>
                        <a:t>: </a:t>
                      </a:r>
                      <a:r>
                        <a:rPr lang="en-US" sz="1400" err="1"/>
                        <a:t>lichttherapie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Gelokaliseerd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hypertrofisch</a:t>
                      </a:r>
                      <a:r>
                        <a:rPr lang="en-US" sz="1400"/>
                        <a:t>: </a:t>
                      </a:r>
                      <a:r>
                        <a:rPr lang="en-US" sz="1400" err="1"/>
                        <a:t>Intralesionaal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corticosteroïden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Aloe vera gel 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Expert opinion: </a:t>
                      </a:r>
                    </a:p>
                    <a:p>
                      <a:pPr lvl="0">
                        <a:buNone/>
                      </a:pPr>
                      <a:r>
                        <a:rPr lang="en-US" sz="1400"/>
                        <a:t>Kamille </a:t>
                      </a:r>
                      <a:r>
                        <a:rPr lang="en-US" sz="1400" err="1"/>
                        <a:t>druppels</a:t>
                      </a:r>
                      <a:r>
                        <a:rPr lang="en-US" sz="1400"/>
                        <a:t>, cave fruit/ </a:t>
                      </a:r>
                      <a:r>
                        <a:rPr lang="en-US" sz="1400" err="1"/>
                        <a:t>zuren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Intralesionaal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corticosteroïden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Intralesionaal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corticosteroïden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3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OFF label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Systemische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behandeling</a:t>
                      </a:r>
                      <a:endParaRPr lang="en-US" sz="1400"/>
                    </a:p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OFF label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Systemische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behandeling</a:t>
                      </a:r>
                      <a:endParaRPr lang="en-US" sz="1400"/>
                    </a:p>
                    <a:p>
                      <a:pPr lvl="0">
                        <a:buNone/>
                      </a:pPr>
                      <a:endParaRPr lang="en-US" sz="1400" b="0" i="0" u="none" strike="noStrike" noProof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OFF label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 err="1"/>
                        <a:t>Systemische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behandeling</a:t>
                      </a:r>
                      <a:r>
                        <a:rPr lang="en-US" sz="140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OFF label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Systemische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behandeling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err="1"/>
                        <a:t>Systemische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behandeling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Intramusculaire</a:t>
                      </a:r>
                      <a:r>
                        <a:rPr lang="en-US" sz="1400"/>
                        <a:t> </a:t>
                      </a:r>
                      <a:r>
                        <a:rPr lang="en-US" sz="1400" err="1"/>
                        <a:t>corticosteroïden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057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245548-5EDD-D717-9D31-E51F493E1694}"/>
              </a:ext>
            </a:extLst>
          </p:cNvPr>
          <p:cNvSpPr txBox="1"/>
          <p:nvPr/>
        </p:nvSpPr>
        <p:spPr>
          <a:xfrm>
            <a:off x="758355" y="5955698"/>
            <a:ext cx="91820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ea typeface="Calibri"/>
                <a:cs typeface="Calibri"/>
              </a:rPr>
              <a:t>*</a:t>
            </a:r>
            <a:r>
              <a:rPr lang="en-US" sz="1200" err="1">
                <a:ea typeface="Calibri"/>
                <a:cs typeface="Calibri"/>
              </a:rPr>
              <a:t>Alternatief</a:t>
            </a:r>
            <a:r>
              <a:rPr lang="en-US" sz="1200">
                <a:ea typeface="Calibri"/>
                <a:cs typeface="Calibri"/>
              </a:rPr>
              <a:t>, </a:t>
            </a:r>
            <a:r>
              <a:rPr lang="en-US" sz="1200" err="1">
                <a:ea typeface="Calibri"/>
                <a:cs typeface="Calibri"/>
              </a:rPr>
              <a:t>weinig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bewijs</a:t>
            </a:r>
            <a:r>
              <a:rPr lang="en-US" sz="1200">
                <a:ea typeface="Calibri"/>
                <a:cs typeface="Calibri"/>
              </a:rPr>
              <a:t>, </a:t>
            </a:r>
            <a:r>
              <a:rPr lang="en-US" sz="1200" err="1">
                <a:ea typeface="Calibri"/>
                <a:cs typeface="Calibri"/>
              </a:rPr>
              <a:t>goede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praktijkervaring</a:t>
            </a:r>
            <a:r>
              <a:rPr lang="en-US" sz="1200">
                <a:ea typeface="Calibri"/>
                <a:cs typeface="Calibri"/>
              </a:rPr>
              <a:t> (</a:t>
            </a:r>
            <a:r>
              <a:rPr lang="en-US" sz="1200" err="1">
                <a:ea typeface="Calibri"/>
                <a:cs typeface="Calibri"/>
              </a:rPr>
              <a:t>vooral</a:t>
            </a:r>
            <a:r>
              <a:rPr lang="en-US" sz="1200">
                <a:ea typeface="Calibri"/>
                <a:cs typeface="Calibri"/>
              </a:rPr>
              <a:t> </a:t>
            </a:r>
            <a:r>
              <a:rPr lang="en-US" sz="1200" err="1">
                <a:ea typeface="Calibri"/>
                <a:cs typeface="Calibri"/>
              </a:rPr>
              <a:t>bij</a:t>
            </a:r>
            <a:r>
              <a:rPr lang="en-US" sz="1200">
                <a:ea typeface="Calibri"/>
                <a:cs typeface="Calibri"/>
              </a:rPr>
              <a:t> lichen planus </a:t>
            </a:r>
            <a:r>
              <a:rPr lang="en-US" sz="1200" err="1">
                <a:ea typeface="Calibri"/>
                <a:cs typeface="Calibri"/>
              </a:rPr>
              <a:t>pigmenstosus</a:t>
            </a:r>
            <a:r>
              <a:rPr lang="en-US" sz="1200">
                <a:ea typeface="Calibri"/>
                <a:cs typeface="Calibri"/>
              </a:rPr>
              <a:t>) </a:t>
            </a:r>
          </a:p>
        </p:txBody>
      </p:sp>
    </p:spTree>
    <p:extLst>
      <p:ext uri="{BB962C8B-B14F-4D97-AF65-F5344CB8AC3E}">
        <p14:creationId xmlns:p14="http://schemas.microsoft.com/office/powerpoint/2010/main" val="4165796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72" name="Rectangle 49171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74" name="Rectangle 49173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04D5F422-3A48-93F3-52AC-2B3F7414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3" y="-260106"/>
            <a:ext cx="7546760" cy="1673971"/>
          </a:xfrm>
        </p:spPr>
        <p:txBody>
          <a:bodyPr>
            <a:normAutofit/>
          </a:bodyPr>
          <a:lstStyle/>
          <a:p>
            <a:r>
              <a:rPr lang="nl-NL" altLang="nl-NL">
                <a:solidFill>
                  <a:srgbClr val="FFFFFF"/>
                </a:solidFill>
              </a:rPr>
              <a:t>Behandeling genitale LP</a:t>
            </a:r>
            <a:endParaRPr lang="nl-NL" altLang="nl-NL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6AA21118-B0B3-0D8B-72FC-E9C3B8E932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6396" y="1713363"/>
            <a:ext cx="5977938" cy="4571548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altLang="nl-NL" sz="1800" b="1" u="sng">
                <a:solidFill>
                  <a:srgbClr val="FFFFFF"/>
                </a:solidFill>
              </a:rPr>
              <a:t>Lokaal / uitwendig</a:t>
            </a:r>
            <a:endParaRPr lang="nl-NL" altLang="nl-NL" sz="1800" b="1" u="sng">
              <a:solidFill>
                <a:srgbClr val="FFFFFF"/>
              </a:solidFill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1600">
                <a:solidFill>
                  <a:srgbClr val="FFFFFF"/>
                </a:solidFill>
              </a:rPr>
              <a:t>Klasse III - IV corticostero</a:t>
            </a:r>
            <a:r>
              <a:rPr lang="nl-NL" altLang="nl-NL" sz="1600">
                <a:solidFill>
                  <a:srgbClr val="FFFFFF"/>
                </a:solidFill>
                <a:cs typeface="Times New Roman"/>
              </a:rPr>
              <a:t>ï</a:t>
            </a:r>
            <a:r>
              <a:rPr lang="nl-NL" altLang="nl-NL" sz="1600">
                <a:solidFill>
                  <a:srgbClr val="FFFFFF"/>
                </a:solidFill>
              </a:rPr>
              <a:t>den 1 </a:t>
            </a:r>
            <a:r>
              <a:rPr lang="nl-NL" altLang="nl-NL" sz="1600" err="1">
                <a:solidFill>
                  <a:srgbClr val="FFFFFF"/>
                </a:solidFill>
              </a:rPr>
              <a:t>dd</a:t>
            </a:r>
            <a:r>
              <a:rPr lang="nl-NL" altLang="nl-NL" sz="1600">
                <a:solidFill>
                  <a:srgbClr val="FFFFFF"/>
                </a:solidFill>
              </a:rPr>
              <a:t>  4 weken, daarna intermitterend</a:t>
            </a:r>
            <a:endParaRPr lang="nl-NL" altLang="nl-NL" sz="1600">
              <a:solidFill>
                <a:srgbClr val="FFFFFF"/>
              </a:solidFill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 sz="1600" err="1">
                <a:solidFill>
                  <a:srgbClr val="FFFFFF"/>
                </a:solidFill>
              </a:rPr>
              <a:t>Calicineurineremmer</a:t>
            </a:r>
            <a:r>
              <a:rPr lang="nl-NL" altLang="nl-NL" sz="1600">
                <a:solidFill>
                  <a:srgbClr val="FFFFFF"/>
                </a:solidFill>
              </a:rPr>
              <a:t>:</a:t>
            </a:r>
            <a:endParaRPr lang="nl-NL" altLang="nl-NL" sz="1600">
              <a:solidFill>
                <a:srgbClr val="FFFFFF"/>
              </a:solidFill>
              <a:ea typeface="Calibri"/>
              <a:cs typeface="Calibri"/>
            </a:endParaRPr>
          </a:p>
          <a:p>
            <a:pPr marL="383540" lvl="1" eaLnBrk="1" fontAlgn="auto" hangingPunct="1">
              <a:spcAft>
                <a:spcPts val="0"/>
              </a:spcAft>
              <a:defRPr/>
            </a:pPr>
            <a:r>
              <a:rPr lang="nl-NL" altLang="nl-NL" sz="1400" err="1">
                <a:solidFill>
                  <a:srgbClr val="FFFFFF"/>
                </a:solidFill>
              </a:rPr>
              <a:t>Tacrolimus</a:t>
            </a:r>
            <a:r>
              <a:rPr lang="nl-NL" altLang="nl-NL" sz="1400">
                <a:solidFill>
                  <a:srgbClr val="FFFFFF"/>
                </a:solidFill>
              </a:rPr>
              <a:t> (</a:t>
            </a:r>
            <a:r>
              <a:rPr lang="nl-NL" altLang="nl-NL" sz="1400" err="1">
                <a:solidFill>
                  <a:srgbClr val="FFFFFF"/>
                </a:solidFill>
              </a:rPr>
              <a:t>Protopic</a:t>
            </a:r>
            <a:r>
              <a:rPr lang="nl-NL" altLang="nl-NL" sz="1400">
                <a:solidFill>
                  <a:srgbClr val="FFFFFF"/>
                </a:solidFill>
                <a:cs typeface="Times New Roman"/>
              </a:rPr>
              <a:t>®</a:t>
            </a:r>
            <a:r>
              <a:rPr lang="nl-NL" altLang="nl-NL" sz="1400">
                <a:solidFill>
                  <a:srgbClr val="FFFFFF"/>
                </a:solidFill>
              </a:rPr>
              <a:t>) zalf 1 - 2 </a:t>
            </a:r>
            <a:r>
              <a:rPr lang="nl-NL" altLang="nl-NL" sz="1400" err="1">
                <a:solidFill>
                  <a:srgbClr val="FFFFFF"/>
                </a:solidFill>
              </a:rPr>
              <a:t>dd</a:t>
            </a:r>
            <a:endParaRPr lang="nl-NL" altLang="nl-NL" sz="14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383540" lvl="1" eaLnBrk="1" fontAlgn="auto" hangingPunct="1">
              <a:spcAft>
                <a:spcPts val="0"/>
              </a:spcAft>
              <a:defRPr/>
            </a:pPr>
            <a:r>
              <a:rPr lang="nl-NL" altLang="nl-NL" sz="1400">
                <a:solidFill>
                  <a:srgbClr val="FFFFFF"/>
                </a:solidFill>
              </a:rPr>
              <a:t>Combinatie </a:t>
            </a:r>
            <a:r>
              <a:rPr lang="nl-NL" altLang="nl-NL" sz="1400" err="1">
                <a:solidFill>
                  <a:srgbClr val="FFFFFF"/>
                </a:solidFill>
              </a:rPr>
              <a:t>corticosteroiden</a:t>
            </a:r>
            <a:r>
              <a:rPr lang="nl-NL" altLang="nl-NL" sz="1400">
                <a:solidFill>
                  <a:srgbClr val="FFFFFF"/>
                </a:solidFill>
              </a:rPr>
              <a:t> en </a:t>
            </a:r>
            <a:r>
              <a:rPr lang="nl-NL" altLang="nl-NL" sz="1400" err="1">
                <a:solidFill>
                  <a:srgbClr val="FFFFFF"/>
                </a:solidFill>
              </a:rPr>
              <a:t>tacrolimus</a:t>
            </a:r>
            <a:endParaRPr lang="nl-NL" altLang="nl-NL" sz="140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383540" lvl="1" eaLnBrk="1" fontAlgn="auto" hangingPunct="1">
              <a:spcAft>
                <a:spcPts val="0"/>
              </a:spcAft>
              <a:defRPr/>
            </a:pPr>
            <a:r>
              <a:rPr lang="nl-NL" altLang="nl-NL" sz="1400" err="1">
                <a:solidFill>
                  <a:srgbClr val="FFFFFF"/>
                </a:solidFill>
              </a:rPr>
              <a:t>Pimecrolimus</a:t>
            </a:r>
            <a:r>
              <a:rPr lang="nl-NL" altLang="nl-NL" sz="1400">
                <a:solidFill>
                  <a:srgbClr val="FFFFFF"/>
                </a:solidFill>
              </a:rPr>
              <a:t> crème (vaginaal alleen </a:t>
            </a:r>
            <a:r>
              <a:rPr lang="nl-NL" altLang="nl-NL" sz="1400" err="1">
                <a:solidFill>
                  <a:srgbClr val="FFFFFF"/>
                </a:solidFill>
              </a:rPr>
              <a:t>tacrolimus</a:t>
            </a:r>
            <a:r>
              <a:rPr lang="nl-NL" altLang="nl-NL" sz="1400">
                <a:solidFill>
                  <a:srgbClr val="FFFFFF"/>
                </a:solidFill>
              </a:rPr>
              <a:t>) </a:t>
            </a:r>
            <a:endParaRPr lang="nl-NL" altLang="nl-NL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383540" lvl="1" eaLnBrk="1" fontAlgn="auto" hangingPunct="1">
              <a:spcAft>
                <a:spcPts val="0"/>
              </a:spcAft>
              <a:defRPr/>
            </a:pPr>
            <a:endParaRPr lang="nl-NL" altLang="nl-NL" sz="1400">
              <a:solidFill>
                <a:srgbClr val="FFFFFF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lang="nl-NL" altLang="nl-NL" sz="1600">
                <a:solidFill>
                  <a:srgbClr val="FFFFFF"/>
                </a:solidFill>
              </a:rPr>
              <a:t>Emollienten!!! (zalf&gt;crème): </a:t>
            </a:r>
            <a:endParaRPr lang="en-US" sz="1600">
              <a:solidFill>
                <a:srgbClr val="FFFFFF"/>
              </a:solidFill>
              <a:ea typeface="Calibri"/>
              <a:cs typeface="Calibri"/>
            </a:endParaRPr>
          </a:p>
          <a:p>
            <a:pPr marL="383540" lvl="1" indent="-285750">
              <a:defRPr/>
            </a:pPr>
            <a:r>
              <a:rPr lang="nl-NL" altLang="nl-NL" sz="1400">
                <a:solidFill>
                  <a:srgbClr val="FFFFFF"/>
                </a:solidFill>
                <a:ea typeface="Calibri"/>
                <a:cs typeface="Calibri"/>
              </a:rPr>
              <a:t> Paraffine vaseline zalf </a:t>
            </a:r>
          </a:p>
          <a:p>
            <a:pPr marL="383540" lvl="1" indent="-285750">
              <a:defRPr/>
            </a:pPr>
            <a:r>
              <a:rPr lang="nl-NL" altLang="nl-NL" sz="1400">
                <a:solidFill>
                  <a:srgbClr val="FFFFFF"/>
                </a:solidFill>
                <a:ea typeface="Calibri"/>
                <a:cs typeface="Calibri"/>
              </a:rPr>
              <a:t>Cremor vaseline lanette/ cetomacrogol </a:t>
            </a:r>
            <a:endParaRPr lang="nl-NL" altLang="nl-NL" sz="1400">
              <a:solidFill>
                <a:srgbClr val="FFFFFF"/>
              </a:solidFill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1400" i="1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altLang="nl-NL" sz="1800" b="1" u="sng">
                <a:solidFill>
                  <a:srgbClr val="FFFFFF"/>
                </a:solidFill>
              </a:rPr>
              <a:t>Inwendig:</a:t>
            </a:r>
            <a:r>
              <a:rPr lang="nl-NL" altLang="nl-NL" sz="1400" b="1" u="sng">
                <a:solidFill>
                  <a:srgbClr val="FFFFFF"/>
                </a:solidFill>
              </a:rPr>
              <a:t> </a:t>
            </a:r>
            <a:endParaRPr lang="nl-NL" altLang="nl-NL" sz="1400">
              <a:solidFill>
                <a:srgbClr val="FFFFFF"/>
              </a:solidFill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altLang="nl-NL" sz="1400">
                <a:solidFill>
                  <a:srgbClr val="FFFFFF"/>
                </a:solidFill>
              </a:rPr>
              <a:t>Corticostero</a:t>
            </a:r>
            <a:r>
              <a:rPr lang="nl-NL" altLang="nl-NL" sz="1400">
                <a:solidFill>
                  <a:srgbClr val="FFFFFF"/>
                </a:solidFill>
                <a:cs typeface="Times New Roman"/>
              </a:rPr>
              <a:t>ï</a:t>
            </a:r>
            <a:r>
              <a:rPr lang="nl-NL" altLang="nl-NL" sz="1400">
                <a:solidFill>
                  <a:srgbClr val="FFFFFF"/>
                </a:solidFill>
                <a:cs typeface="Calibri"/>
              </a:rPr>
              <a:t>den</a:t>
            </a:r>
            <a:r>
              <a:rPr lang="nl-NL" altLang="nl-NL" sz="1400">
                <a:solidFill>
                  <a:srgbClr val="FFFFFF"/>
                </a:solidFill>
              </a:rPr>
              <a:t> </a:t>
            </a:r>
            <a:r>
              <a:rPr lang="nl-NL" altLang="nl-NL" sz="1400" b="1">
                <a:solidFill>
                  <a:srgbClr val="FFFFFF"/>
                </a:solidFill>
              </a:rPr>
              <a:t>/ </a:t>
            </a:r>
            <a:r>
              <a:rPr lang="nl-NL" altLang="nl-NL" sz="1400" err="1">
                <a:solidFill>
                  <a:srgbClr val="FFFFFF"/>
                </a:solidFill>
              </a:rPr>
              <a:t>tacrolimus</a:t>
            </a:r>
            <a:r>
              <a:rPr lang="nl-NL" altLang="nl-NL" sz="1400">
                <a:solidFill>
                  <a:srgbClr val="FFFFFF"/>
                </a:solidFill>
              </a:rPr>
              <a:t> vaginale ovula </a:t>
            </a:r>
            <a:r>
              <a:rPr lang="nl-NL" altLang="nl-NL" sz="1400" b="1">
                <a:solidFill>
                  <a:srgbClr val="FFFFFF"/>
                </a:solidFill>
              </a:rPr>
              <a:t>/ </a:t>
            </a:r>
            <a:r>
              <a:rPr lang="nl-NL" altLang="nl-NL" sz="1400">
                <a:solidFill>
                  <a:srgbClr val="FFFFFF"/>
                </a:solidFill>
              </a:rPr>
              <a:t>tampons</a:t>
            </a:r>
            <a:endParaRPr lang="nl-NL" altLang="nl-NL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1400">
              <a:solidFill>
                <a:srgbClr val="FFFFFF"/>
              </a:solidFill>
              <a:ea typeface="Calibri"/>
              <a:cs typeface="Calibri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altLang="nl-NL" sz="1800" b="1" u="sng">
                <a:solidFill>
                  <a:srgbClr val="FFFFFF"/>
                </a:solidFill>
              </a:rPr>
              <a:t> Verklevingen:</a:t>
            </a:r>
            <a:r>
              <a:rPr lang="nl-NL" altLang="nl-NL" sz="1400" b="1" u="sng">
                <a:solidFill>
                  <a:srgbClr val="FFFFFF"/>
                </a:solidFill>
              </a:rPr>
              <a:t> </a:t>
            </a:r>
            <a:r>
              <a:rPr lang="nl-NL" altLang="nl-NL" sz="1400">
                <a:solidFill>
                  <a:srgbClr val="FFFFFF"/>
                </a:solidFill>
              </a:rPr>
              <a:t>Chirurgie</a:t>
            </a:r>
            <a:endParaRPr lang="nl-NL" altLang="nl-NL" sz="1400">
              <a:solidFill>
                <a:srgbClr val="FFFFFF"/>
              </a:solidFill>
              <a:ea typeface="Calibri"/>
              <a:cs typeface="Calibri"/>
            </a:endParaRPr>
          </a:p>
        </p:txBody>
      </p:sp>
      <p:sp>
        <p:nvSpPr>
          <p:cNvPr id="49176" name="Rectangle 49175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9158" name="Graphic 49157" descr="IV">
            <a:extLst>
              <a:ext uri="{FF2B5EF4-FFF2-40B4-BE49-F238E27FC236}">
                <a16:creationId xmlns:a16="http://schemas.microsoft.com/office/drawing/2014/main" id="{BD04F084-DB42-947C-AFCA-B7D13A3D6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51982" y="1770977"/>
            <a:ext cx="3294253" cy="3294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977F93-AFAC-97D1-0C0C-87062D9FA9DD}"/>
              </a:ext>
            </a:extLst>
          </p:cNvPr>
          <p:cNvSpPr txBox="1"/>
          <p:nvPr/>
        </p:nvSpPr>
        <p:spPr bwMode="auto">
          <a:xfrm>
            <a:off x="8541808" y="5426893"/>
            <a:ext cx="2859647" cy="11695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,Sans-Serif"/>
              <a:buChar char="Ø"/>
              <a:defRPr/>
            </a:pPr>
            <a:r>
              <a:rPr lang="nl-NL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25% remissie </a:t>
            </a:r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,Sans-Serif"/>
              <a:buChar char="Ø"/>
              <a:defRPr/>
            </a:pPr>
            <a:r>
              <a:rPr lang="nl-NL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50% partiele remissie</a:t>
            </a:r>
            <a:endParaRPr lang="en-US" ker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Font typeface="Wingdings,Sans-Serif"/>
              <a:buChar char="Ø"/>
              <a:defRPr/>
            </a:pPr>
            <a:r>
              <a:rPr lang="nl-NL" ker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25% geen effect</a:t>
            </a:r>
            <a:endParaRPr lang="en-US"/>
          </a:p>
          <a:p>
            <a:pPr>
              <a:defRPr/>
            </a:pPr>
            <a:r>
              <a:rPr lang="nl-NL" sz="1600" kern="0">
                <a:solidFill>
                  <a:srgbClr val="182075"/>
                </a:solidFill>
                <a:latin typeface="Arial Black"/>
                <a:ea typeface="Arial Black" charset="0"/>
                <a:cs typeface="Arial Black" charset="0"/>
              </a:rPr>
              <a:t>     </a:t>
            </a:r>
            <a:endParaRPr lang="en-GB" sz="1600" kern="0">
              <a:solidFill>
                <a:schemeClr val="bg1"/>
              </a:solidFill>
              <a:latin typeface="Arial Black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6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E6B45-EA62-3A93-0C8D-70AC99794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050">
            <a:extLst>
              <a:ext uri="{FF2B5EF4-FFF2-40B4-BE49-F238E27FC236}">
                <a16:creationId xmlns:a16="http://schemas.microsoft.com/office/drawing/2014/main" id="{FAA8DACA-FD6B-3C4C-8639-E525925A3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156" y="447675"/>
            <a:ext cx="6574652" cy="13255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altLang="nl-NL"/>
              <a:t>Mucosale </a:t>
            </a:r>
            <a:r>
              <a:rPr lang="nl-NL" altLang="nl-NL" err="1"/>
              <a:t>lichen</a:t>
            </a:r>
            <a:r>
              <a:rPr lang="nl-NL" altLang="nl-NL"/>
              <a:t> planus </a:t>
            </a:r>
            <a:br>
              <a:rPr lang="nl-NL" altLang="nl-NL"/>
            </a:br>
            <a:r>
              <a:rPr lang="nl-NL" altLang="nl-NL"/>
              <a:t>Systemische therapie </a:t>
            </a:r>
            <a:endParaRPr lang="nl-NL" altLang="nl-NL" i="1"/>
          </a:p>
        </p:txBody>
      </p:sp>
      <p:sp>
        <p:nvSpPr>
          <p:cNvPr id="21508" name="Rectangle 2051">
            <a:extLst>
              <a:ext uri="{FF2B5EF4-FFF2-40B4-BE49-F238E27FC236}">
                <a16:creationId xmlns:a16="http://schemas.microsoft.com/office/drawing/2014/main" id="{94F0D30B-B395-EA89-4CE7-429A9E0A13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79650" y="1773238"/>
            <a:ext cx="7772400" cy="411480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b="1" i="1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altLang="nl-NL" sz="2400" b="1" dirty="0"/>
              <a:t>Bij ernstige, </a:t>
            </a:r>
            <a:r>
              <a:rPr lang="nl-NL" altLang="nl-NL" sz="2400" b="1" dirty="0" err="1"/>
              <a:t>therapie-resistente</a:t>
            </a:r>
            <a:r>
              <a:rPr lang="nl-NL" altLang="nl-NL" sz="2400" b="1" dirty="0"/>
              <a:t> vormen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nl-NL" dirty="0">
                <a:ea typeface="Calibri"/>
                <a:cs typeface="Calibri"/>
              </a:rPr>
              <a:t>        Off label </a:t>
            </a:r>
            <a:endParaRPr lang="nl-NL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Corticosteroïden per os (prednison)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Methotrexaat</a:t>
            </a:r>
          </a:p>
          <a:p>
            <a:pPr>
              <a:spcAft>
                <a:spcPts val="0"/>
              </a:spcAft>
              <a:defRPr/>
            </a:pPr>
            <a:r>
              <a:rPr lang="nl-NL" altLang="nl-NL" sz="2400" dirty="0"/>
              <a:t>Hydroxychloroquine (</a:t>
            </a:r>
            <a:r>
              <a:rPr lang="nl-NL" altLang="nl-NL" sz="2400" dirty="0" err="1"/>
              <a:t>plaquenil</a:t>
            </a:r>
            <a:r>
              <a:rPr lang="nl-NL" altLang="nl-NL" sz="2400" dirty="0"/>
              <a:t>)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/>
              <a:t>Ciclosporine</a:t>
            </a:r>
          </a:p>
          <a:p>
            <a:pPr>
              <a:spcAft>
                <a:spcPts val="0"/>
              </a:spcAft>
              <a:defRPr/>
            </a:pPr>
            <a:r>
              <a:rPr lang="nl-NL" altLang="nl-NL" sz="2400" dirty="0"/>
              <a:t>Systemische retinoïden (</a:t>
            </a:r>
            <a:r>
              <a:rPr lang="nl-NL" altLang="nl-NL" sz="2400" dirty="0" err="1"/>
              <a:t>acitretine</a:t>
            </a:r>
            <a:r>
              <a:rPr lang="nl-NL" altLang="nl-NL" sz="2400" dirty="0"/>
              <a:t>): bij hyperkeratose</a:t>
            </a:r>
          </a:p>
          <a:p>
            <a:pPr>
              <a:spcAft>
                <a:spcPts val="0"/>
              </a:spcAft>
              <a:defRPr/>
            </a:pPr>
            <a:r>
              <a:rPr lang="nl-NL" sz="2200" dirty="0" err="1">
                <a:solidFill>
                  <a:schemeClr val="tx1"/>
                </a:solidFill>
                <a:ea typeface="Calibri"/>
                <a:cs typeface="Calibri"/>
              </a:rPr>
              <a:t>Mycophenolaat</a:t>
            </a:r>
            <a:r>
              <a:rPr lang="nl-NL" sz="2200" dirty="0">
                <a:solidFill>
                  <a:schemeClr val="tx1"/>
                </a:solidFill>
                <a:ea typeface="Calibri"/>
                <a:cs typeface="Calibri"/>
              </a:rPr>
              <a:t> </a:t>
            </a:r>
            <a:r>
              <a:rPr lang="nl-NL" sz="2200" dirty="0" err="1">
                <a:solidFill>
                  <a:schemeClr val="tx1"/>
                </a:solidFill>
                <a:ea typeface="Calibri"/>
                <a:cs typeface="Calibri"/>
              </a:rPr>
              <a:t>mofetil</a:t>
            </a:r>
            <a:r>
              <a:rPr lang="nl-NL" sz="2200" dirty="0">
                <a:solidFill>
                  <a:schemeClr val="tx1"/>
                </a:solidFill>
                <a:ea typeface="Calibri"/>
                <a:cs typeface="Calibri"/>
              </a:rPr>
              <a:t> (RCT LPP) </a:t>
            </a:r>
            <a:endParaRPr lang="nl-NL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>
              <a:ea typeface="Calibri"/>
              <a:cs typeface="Calibri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>
              <a:ea typeface="Calibri"/>
              <a:cs typeface="Calibri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dirty="0">
              <a:ea typeface="Calibri" panose="020F0502020204030204"/>
              <a:cs typeface="Calibri" panose="020F0502020204030204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l-NL" altLang="nl-NL" dirty="0"/>
          </a:p>
          <a:p>
            <a:pPr>
              <a:spcAft>
                <a:spcPts val="0"/>
              </a:spcAft>
              <a:buNone/>
              <a:defRPr/>
            </a:pPr>
            <a:endParaRPr lang="nl-NL" altLang="nl-NL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6324" name="TextBox 2">
            <a:extLst>
              <a:ext uri="{FF2B5EF4-FFF2-40B4-BE49-F238E27FC236}">
                <a16:creationId xmlns:a16="http://schemas.microsoft.com/office/drawing/2014/main" id="{E71DB816-3DFE-C66E-05FC-54EF1CBD3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6362700"/>
            <a:ext cx="5513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l-NL" altLang="en-US" sz="1000" b="0">
                <a:latin typeface="+mn-lt"/>
              </a:rPr>
              <a:t>Richtlijn </a:t>
            </a:r>
            <a:r>
              <a:rPr lang="nl-NL" altLang="en-US" sz="1000" b="0" err="1">
                <a:latin typeface="+mn-lt"/>
              </a:rPr>
              <a:t>lichen</a:t>
            </a:r>
            <a:r>
              <a:rPr lang="nl-NL" altLang="en-US" sz="1000" b="0">
                <a:latin typeface="+mn-lt"/>
              </a:rPr>
              <a:t> </a:t>
            </a:r>
            <a:r>
              <a:rPr lang="nl-NL" altLang="en-US" sz="1000" b="0" err="1">
                <a:latin typeface="+mn-lt"/>
              </a:rPr>
              <a:t>planus</a:t>
            </a:r>
            <a:r>
              <a:rPr lang="nl-NL" altLang="en-US" sz="1000" b="0">
                <a:latin typeface="+mn-lt"/>
              </a:rPr>
              <a:t>, 2012, update 2021 </a:t>
            </a:r>
            <a:endParaRPr lang="en-GB" altLang="en-US" sz="1000" b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BFBC85-09F4-9051-3FE9-A607C203FE84}"/>
              </a:ext>
            </a:extLst>
          </p:cNvPr>
          <p:cNvSpPr txBox="1"/>
          <p:nvPr/>
        </p:nvSpPr>
        <p:spPr bwMode="auto">
          <a:xfrm>
            <a:off x="7581620" y="973604"/>
            <a:ext cx="4316412" cy="1076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nl-NL" sz="1600" ker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Systemische medicatie bij  LP</a:t>
            </a:r>
          </a:p>
          <a:p>
            <a:pPr>
              <a:defRPr/>
            </a:pPr>
            <a:br>
              <a:rPr lang="nl-NL" sz="1600" ker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nl-NL" sz="1600" ker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     Case </a:t>
            </a:r>
            <a:r>
              <a:rPr lang="nl-NL" sz="1600" kern="0" err="1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reports</a:t>
            </a:r>
            <a:r>
              <a:rPr lang="nl-NL" sz="1600" ker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/ kleine studies   </a:t>
            </a:r>
          </a:p>
          <a:p>
            <a:pPr>
              <a:defRPr/>
            </a:pPr>
            <a:r>
              <a:rPr lang="nl-NL" sz="1600" kern="0">
                <a:solidFill>
                  <a:srgbClr val="182075"/>
                </a:solidFill>
                <a:latin typeface="Arial Black" charset="0"/>
                <a:ea typeface="Arial Black" charset="0"/>
                <a:cs typeface="Arial Black" charset="0"/>
              </a:rPr>
              <a:t>     </a:t>
            </a:r>
            <a:endParaRPr lang="en-GB" sz="1600" kern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20DF03-675A-DE6D-7772-5791AB76BA64}"/>
              </a:ext>
            </a:extLst>
          </p:cNvPr>
          <p:cNvSpPr/>
          <p:nvPr/>
        </p:nvSpPr>
        <p:spPr>
          <a:xfrm>
            <a:off x="8474916" y="3029324"/>
            <a:ext cx="2896254" cy="22633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600">
                <a:solidFill>
                  <a:schemeClr val="tx2"/>
                </a:solidFill>
              </a:rPr>
              <a:t>Belangrijk voor start systemische medicatie</a:t>
            </a:r>
          </a:p>
          <a:p>
            <a:pPr algn="ctr">
              <a:defRPr/>
            </a:pPr>
            <a:endParaRPr lang="nl-NL" sz="160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nl-NL" sz="1600">
                <a:solidFill>
                  <a:schemeClr val="tx2"/>
                </a:solidFill>
              </a:rPr>
              <a:t>Optimaal gesmeerd?</a:t>
            </a:r>
          </a:p>
          <a:p>
            <a:pPr algn="ctr">
              <a:defRPr/>
            </a:pPr>
            <a:r>
              <a:rPr lang="nl-NL" sz="1600">
                <a:solidFill>
                  <a:schemeClr val="tx2"/>
                </a:solidFill>
              </a:rPr>
              <a:t>Vulvapoli/ expertise </a:t>
            </a:r>
            <a:endParaRPr lang="en-GB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5D77-00B2-0F8A-198B-C363D8554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sitieve Gezondheid">
            <a:extLst>
              <a:ext uri="{FF2B5EF4-FFF2-40B4-BE49-F238E27FC236}">
                <a16:creationId xmlns:a16="http://schemas.microsoft.com/office/drawing/2014/main" id="{37103090-32AC-6E51-E519-B3ABC9F9D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392" y="1237320"/>
            <a:ext cx="6861950" cy="4885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58BFCE-2791-2E51-E0DE-B3161D851A74}"/>
              </a:ext>
            </a:extLst>
          </p:cNvPr>
          <p:cNvSpPr txBox="1"/>
          <p:nvPr/>
        </p:nvSpPr>
        <p:spPr>
          <a:xfrm>
            <a:off x="8307658" y="1877122"/>
            <a:ext cx="355909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Een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bredere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kijk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op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gezondheid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Mensen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zijn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niet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hun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aandoening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In de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zorg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daar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veel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focus op 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PG: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bredere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kijk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: 6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dimensies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Accent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niet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op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ziekte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, maar op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mensen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zelf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hun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veerkracht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en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wat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leven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betekenisvol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ea typeface="Calibri"/>
                <a:cs typeface="Calibri"/>
              </a:rPr>
              <a:t>maakt</a:t>
            </a:r>
            <a:r>
              <a:rPr lang="en-US">
                <a:solidFill>
                  <a:schemeClr val="bg1"/>
                </a:solidFill>
                <a:ea typeface="Calibri"/>
                <a:cs typeface="Calibri"/>
              </a:rPr>
              <a:t> 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A4D349-D502-C193-C09B-AB7C98832AB3}"/>
              </a:ext>
            </a:extLst>
          </p:cNvPr>
          <p:cNvSpPr txBox="1"/>
          <p:nvPr/>
        </p:nvSpPr>
        <p:spPr>
          <a:xfrm>
            <a:off x="1412488" y="483219"/>
            <a:ext cx="65141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err="1">
                <a:ea typeface="Calibri"/>
                <a:cs typeface="Calibri"/>
              </a:rPr>
              <a:t>Optimalise</a:t>
            </a:r>
            <a:r>
              <a:rPr lang="en-US" b="1" err="1"/>
              <a:t>ren</a:t>
            </a:r>
            <a:r>
              <a:rPr lang="en-US" b="1">
                <a:ea typeface="Calibri"/>
                <a:cs typeface="Calibri"/>
              </a:rPr>
              <a:t> van </a:t>
            </a:r>
            <a:r>
              <a:rPr lang="en-US" b="1" err="1">
                <a:ea typeface="Calibri"/>
                <a:cs typeface="Calibri"/>
              </a:rPr>
              <a:t>kwaliteit</a:t>
            </a:r>
            <a:r>
              <a:rPr lang="en-US" b="1">
                <a:ea typeface="Calibri"/>
                <a:cs typeface="Calibri"/>
              </a:rPr>
              <a:t> van </a:t>
            </a:r>
            <a:r>
              <a:rPr lang="en-US" b="1" err="1">
                <a:ea typeface="Calibri"/>
                <a:cs typeface="Calibri"/>
              </a:rPr>
              <a:t>leven</a:t>
            </a:r>
            <a:r>
              <a:rPr lang="en-US" b="1">
                <a:ea typeface="Calibri"/>
                <a:cs typeface="Calibri"/>
              </a:rPr>
              <a:t> 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47300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20B45-468B-6939-5239-39E6C152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Lichen Planus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4237B-CA2D-A1AF-19EA-C55458D0D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err="1"/>
              <a:t>Huid</a:t>
            </a:r>
            <a:r>
              <a:rPr lang="en-US"/>
              <a:t>  </a:t>
            </a:r>
            <a:r>
              <a:rPr lang="en-US" err="1"/>
              <a:t>en</a:t>
            </a:r>
            <a:r>
              <a:rPr lang="en-US"/>
              <a:t>/ of </a:t>
            </a:r>
            <a:r>
              <a:rPr lang="en-US" err="1"/>
              <a:t>slijmvliezen</a:t>
            </a:r>
            <a:r>
              <a:rPr lang="en-US"/>
              <a:t> </a:t>
            </a:r>
          </a:p>
          <a:p>
            <a:pPr marL="0" indent="0">
              <a:buNone/>
            </a:pPr>
            <a:r>
              <a:rPr lang="en-US"/>
              <a:t>Kan op alle </a:t>
            </a:r>
            <a:r>
              <a:rPr lang="en-US" err="1"/>
              <a:t>leeftijden</a:t>
            </a:r>
            <a:r>
              <a:rPr lang="en-US"/>
              <a:t> </a:t>
            </a:r>
            <a:r>
              <a:rPr lang="en-US" err="1"/>
              <a:t>voorkomen</a:t>
            </a:r>
            <a:endParaRPr lang="en-US" err="1">
              <a:ea typeface="Calibri" panose="020F0502020204030204"/>
              <a:cs typeface="Calibri" panose="020F0502020204030204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r>
              <a:rPr lang="en-US"/>
              <a:t>     </a:t>
            </a:r>
            <a:r>
              <a:rPr lang="en-US" err="1"/>
              <a:t>Piekleeftijd</a:t>
            </a:r>
            <a:r>
              <a:rPr lang="en-US"/>
              <a:t> 30 </a:t>
            </a:r>
            <a:r>
              <a:rPr lang="en-US" err="1"/>
              <a:t>jaar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r>
              <a:rPr lang="en-US"/>
              <a:t>     </a:t>
            </a:r>
            <a:r>
              <a:rPr lang="en-US" err="1"/>
              <a:t>Piekleeftijd</a:t>
            </a:r>
            <a:r>
              <a:rPr lang="en-US"/>
              <a:t>: 50-60 </a:t>
            </a:r>
            <a:r>
              <a:rPr lang="en-US" err="1"/>
              <a:t>jaar</a:t>
            </a:r>
            <a:r>
              <a:rPr lang="en-US"/>
              <a:t> </a:t>
            </a:r>
            <a:endParaRPr lang="en-US">
              <a:ea typeface="Calibri"/>
              <a:cs typeface="Calibri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endParaRPr lang="en-US"/>
          </a:p>
          <a:p>
            <a:pPr marL="0" indent="0">
              <a:buNone/>
            </a:pPr>
            <a:r>
              <a:rPr lang="en-US"/>
              <a:t>     :     = 2:3 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Hoe </a:t>
            </a:r>
            <a:r>
              <a:rPr lang="en-US" err="1">
                <a:ea typeface="+mn-lt"/>
                <a:cs typeface="+mn-lt"/>
              </a:rPr>
              <a:t>vaak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komt</a:t>
            </a:r>
            <a:r>
              <a:rPr lang="en-US">
                <a:ea typeface="+mn-lt"/>
                <a:cs typeface="+mn-lt"/>
              </a:rPr>
              <a:t> het </a:t>
            </a:r>
            <a:r>
              <a:rPr lang="en-US" err="1">
                <a:ea typeface="+mn-lt"/>
                <a:cs typeface="+mn-lt"/>
              </a:rPr>
              <a:t>voor</a:t>
            </a:r>
            <a:r>
              <a:rPr lang="en-US">
                <a:ea typeface="+mn-lt"/>
                <a:cs typeface="+mn-lt"/>
              </a:rPr>
              <a:t>: 0.2%-13.75% (cave </a:t>
            </a:r>
            <a:r>
              <a:rPr lang="en-US" err="1">
                <a:ea typeface="+mn-lt"/>
                <a:cs typeface="+mn-lt"/>
              </a:rPr>
              <a:t>subpopulatie</a:t>
            </a:r>
            <a:r>
              <a:rPr lang="en-US">
                <a:ea typeface="+mn-lt"/>
                <a:cs typeface="+mn-lt"/>
              </a:rPr>
              <a:t>)</a:t>
            </a:r>
          </a:p>
          <a:p>
            <a:pPr marL="0" indent="0">
              <a:buNone/>
            </a:pPr>
            <a:r>
              <a:rPr lang="en-US" err="1">
                <a:ea typeface="+mn-lt"/>
                <a:cs typeface="+mn-lt"/>
              </a:rPr>
              <a:t>Cutane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orale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vormen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langer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bekend</a:t>
            </a:r>
            <a:endParaRPr lang="en-US">
              <a:ea typeface="+mn-lt"/>
              <a:cs typeface="+mn-lt"/>
            </a:endParaRP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1400">
                <a:ea typeface="+mn-lt"/>
                <a:cs typeface="+mn-lt"/>
              </a:rPr>
              <a:t>1936: </a:t>
            </a:r>
            <a:r>
              <a:rPr lang="en-US" sz="1400" err="1">
                <a:ea typeface="+mn-lt"/>
                <a:cs typeface="+mn-lt"/>
              </a:rPr>
              <a:t>Vulvaire</a:t>
            </a:r>
            <a:r>
              <a:rPr lang="en-US" sz="1400">
                <a:ea typeface="+mn-lt"/>
                <a:cs typeface="+mn-lt"/>
              </a:rPr>
              <a:t> (</a:t>
            </a:r>
            <a:r>
              <a:rPr lang="en-US" sz="1400" err="1">
                <a:ea typeface="+mn-lt"/>
                <a:cs typeface="+mn-lt"/>
              </a:rPr>
              <a:t>mucosale</a:t>
            </a:r>
            <a:r>
              <a:rPr lang="en-US" sz="1400">
                <a:ea typeface="+mn-lt"/>
                <a:cs typeface="+mn-lt"/>
              </a:rPr>
              <a:t>) Lichen planus (LP) </a:t>
            </a:r>
            <a:r>
              <a:rPr lang="en-US" sz="1400" err="1">
                <a:ea typeface="+mn-lt"/>
                <a:cs typeface="+mn-lt"/>
              </a:rPr>
              <a:t>eerste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keer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beschreven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 marL="383540" lvl="1">
              <a:buFont typeface="Courier New" panose="020F0502020204030204" pitchFamily="34" charset="0"/>
              <a:buChar char="o"/>
            </a:pPr>
            <a:r>
              <a:rPr lang="en-US" sz="1400" err="1">
                <a:ea typeface="+mn-lt"/>
                <a:cs typeface="+mn-lt"/>
              </a:rPr>
              <a:t>Laatste</a:t>
            </a:r>
            <a:r>
              <a:rPr lang="en-US" sz="1400">
                <a:ea typeface="+mn-lt"/>
                <a:cs typeface="+mn-lt"/>
              </a:rPr>
              <a:t> decennia: steeds </a:t>
            </a:r>
            <a:r>
              <a:rPr lang="en-US" sz="1400" err="1">
                <a:ea typeface="+mn-lt"/>
                <a:cs typeface="+mn-lt"/>
              </a:rPr>
              <a:t>duidelijker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dat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erosieve</a:t>
            </a:r>
            <a:r>
              <a:rPr lang="en-US" sz="1400">
                <a:ea typeface="+mn-lt"/>
                <a:cs typeface="+mn-lt"/>
              </a:rPr>
              <a:t> LP op </a:t>
            </a:r>
            <a:r>
              <a:rPr lang="en-US" sz="1400" err="1">
                <a:ea typeface="+mn-lt"/>
                <a:cs typeface="+mn-lt"/>
              </a:rPr>
              <a:t>meerdere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mucosale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locaties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voorkomt</a:t>
            </a:r>
            <a:r>
              <a:rPr lang="en-US" sz="1400">
                <a:ea typeface="+mn-lt"/>
                <a:cs typeface="+mn-lt"/>
              </a:rPr>
              <a:t>.</a:t>
            </a:r>
            <a:endParaRPr lang="en-US" sz="1400">
              <a:ea typeface="Calibri"/>
              <a:cs typeface="Calibri"/>
            </a:endParaRPr>
          </a:p>
          <a:p>
            <a:pPr marL="383540" lvl="1">
              <a:buFont typeface="Courier New" panose="020B0604020202020204" pitchFamily="34" charset="0"/>
              <a:buChar char="o"/>
            </a:pPr>
            <a:r>
              <a:rPr lang="en-US" sz="1400" err="1">
                <a:ea typeface="+mn-lt"/>
                <a:cs typeface="+mn-lt"/>
              </a:rPr>
              <a:t>Naast</a:t>
            </a:r>
            <a:r>
              <a:rPr lang="en-US" sz="1400">
                <a:ea typeface="+mn-lt"/>
                <a:cs typeface="+mn-lt"/>
              </a:rPr>
              <a:t> de vulva </a:t>
            </a:r>
            <a:r>
              <a:rPr lang="en-US" sz="1400" err="1">
                <a:ea typeface="+mn-lt"/>
                <a:cs typeface="+mn-lt"/>
              </a:rPr>
              <a:t>en</a:t>
            </a:r>
            <a:r>
              <a:rPr lang="en-US" sz="1400">
                <a:ea typeface="+mn-lt"/>
                <a:cs typeface="+mn-lt"/>
              </a:rPr>
              <a:t> het </a:t>
            </a:r>
            <a:r>
              <a:rPr lang="en-US" sz="1400" err="1">
                <a:ea typeface="+mn-lt"/>
                <a:cs typeface="+mn-lt"/>
              </a:rPr>
              <a:t>mondslijmvlies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ook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traanbuis</a:t>
            </a:r>
            <a:r>
              <a:rPr lang="en-US" sz="1400">
                <a:ea typeface="+mn-lt"/>
                <a:cs typeface="+mn-lt"/>
              </a:rPr>
              <a:t>, externe </a:t>
            </a:r>
            <a:r>
              <a:rPr lang="en-US" sz="1400" err="1">
                <a:ea typeface="+mn-lt"/>
                <a:cs typeface="+mn-lt"/>
              </a:rPr>
              <a:t>gehoorgang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oesofagus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en</a:t>
            </a:r>
            <a:r>
              <a:rPr lang="en-US" sz="1400">
                <a:ea typeface="+mn-lt"/>
                <a:cs typeface="+mn-lt"/>
              </a:rPr>
              <a:t> vagina </a:t>
            </a:r>
            <a:endParaRPr lang="en-US" sz="1400">
              <a:ea typeface="Calibri" panose="020F0502020204030204"/>
              <a:cs typeface="Calibri" panose="020F0502020204030204"/>
            </a:endParaRPr>
          </a:p>
          <a:p>
            <a:pPr>
              <a:buChar char="-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6AB29-A325-B362-0625-70E59AA742A8}"/>
              </a:ext>
            </a:extLst>
          </p:cNvPr>
          <p:cNvSpPr txBox="1"/>
          <p:nvPr/>
        </p:nvSpPr>
        <p:spPr>
          <a:xfrm>
            <a:off x="8087032" y="860322"/>
            <a:ext cx="3506838" cy="35560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4" name="Graphic 3" descr="Man outline">
            <a:extLst>
              <a:ext uri="{FF2B5EF4-FFF2-40B4-BE49-F238E27FC236}">
                <a16:creationId xmlns:a16="http://schemas.microsoft.com/office/drawing/2014/main" id="{F5D464EB-4343-72B4-F3EE-6479FD40F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4135" y="2642131"/>
            <a:ext cx="466165" cy="466165"/>
          </a:xfrm>
          <a:prstGeom prst="rect">
            <a:avLst/>
          </a:prstGeom>
        </p:spPr>
      </p:pic>
      <p:pic>
        <p:nvPicPr>
          <p:cNvPr id="6" name="Graphic 5" descr="Woman outline">
            <a:extLst>
              <a:ext uri="{FF2B5EF4-FFF2-40B4-BE49-F238E27FC236}">
                <a16:creationId xmlns:a16="http://schemas.microsoft.com/office/drawing/2014/main" id="{1E11E7F5-04A6-EB9B-1AA0-CC9329CF1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532" y="2632115"/>
            <a:ext cx="473636" cy="473636"/>
          </a:xfrm>
          <a:prstGeom prst="rect">
            <a:avLst/>
          </a:prstGeom>
        </p:spPr>
      </p:pic>
      <p:pic>
        <p:nvPicPr>
          <p:cNvPr id="7" name="Graphic 6" descr="Woman outline">
            <a:extLst>
              <a:ext uri="{FF2B5EF4-FFF2-40B4-BE49-F238E27FC236}">
                <a16:creationId xmlns:a16="http://schemas.microsoft.com/office/drawing/2014/main" id="{46CFB42D-96E1-EEF0-B293-8396DCF3A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03500" y="1879364"/>
            <a:ext cx="300173" cy="354108"/>
          </a:xfrm>
          <a:prstGeom prst="rect">
            <a:avLst/>
          </a:prstGeom>
        </p:spPr>
      </p:pic>
      <p:pic>
        <p:nvPicPr>
          <p:cNvPr id="8" name="Graphic 7" descr="Man outline">
            <a:extLst>
              <a:ext uri="{FF2B5EF4-FFF2-40B4-BE49-F238E27FC236}">
                <a16:creationId xmlns:a16="http://schemas.microsoft.com/office/drawing/2014/main" id="{38FE2FDA-9285-2047-A40F-47F7DFFE1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5505" y="1558130"/>
            <a:ext cx="301814" cy="316755"/>
          </a:xfrm>
          <a:prstGeom prst="rect">
            <a:avLst/>
          </a:prstGeom>
        </p:spPr>
      </p:pic>
      <p:pic>
        <p:nvPicPr>
          <p:cNvPr id="9" name="Graphic 8" descr="Daily calendar outline">
            <a:extLst>
              <a:ext uri="{FF2B5EF4-FFF2-40B4-BE49-F238E27FC236}">
                <a16:creationId xmlns:a16="http://schemas.microsoft.com/office/drawing/2014/main" id="{31DE441C-0BD4-6FBB-7AB9-9245AD27BA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7671" y="4056046"/>
            <a:ext cx="579865" cy="598449"/>
          </a:xfrm>
          <a:prstGeom prst="rect">
            <a:avLst/>
          </a:prstGeom>
        </p:spPr>
      </p:pic>
      <p:pic>
        <p:nvPicPr>
          <p:cNvPr id="10" name="Picture 9" descr="A black and white image of a rocket and a rocket&#10;&#10;AI-generated content may be incorrect.">
            <a:extLst>
              <a:ext uri="{FF2B5EF4-FFF2-40B4-BE49-F238E27FC236}">
                <a16:creationId xmlns:a16="http://schemas.microsoft.com/office/drawing/2014/main" id="{3758853E-0B73-4047-EBC7-1BCD3019A2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77" y="4285789"/>
            <a:ext cx="3092040" cy="22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6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5B10-F764-D466-7D69-DCD0E471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Lichen</a:t>
            </a:r>
            <a:r>
              <a:rPr lang="nl-NL"/>
              <a:t> planus in de praktijk</a:t>
            </a:r>
            <a:br>
              <a:rPr lang="nl-NL"/>
            </a:br>
            <a:r>
              <a:rPr lang="nl-NL" sz="320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CADC1-0E69-034B-72A6-8DAD03A73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Huid (cutane LP) </a:t>
            </a:r>
            <a:endParaRPr lang="en-GB"/>
          </a:p>
          <a:p>
            <a:r>
              <a:rPr lang="en-GB"/>
              <a:t>Mond (</a:t>
            </a:r>
            <a:r>
              <a:rPr lang="en-GB" err="1"/>
              <a:t>orale</a:t>
            </a:r>
            <a:r>
              <a:rPr lang="en-GB"/>
              <a:t> LP)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Slijmvliezen</a:t>
            </a:r>
            <a:r>
              <a:rPr lang="en-GB"/>
              <a:t> (</a:t>
            </a:r>
            <a:r>
              <a:rPr lang="en-GB" err="1"/>
              <a:t>mucosaal</a:t>
            </a:r>
            <a:r>
              <a:rPr lang="en-GB"/>
              <a:t>) </a:t>
            </a:r>
          </a:p>
          <a:p>
            <a:r>
              <a:rPr lang="en-GB" err="1"/>
              <a:t>Genitaal</a:t>
            </a:r>
            <a:r>
              <a:rPr lang="en-GB"/>
              <a:t> (</a:t>
            </a:r>
            <a:r>
              <a:rPr lang="en-GB" err="1"/>
              <a:t>genitale</a:t>
            </a:r>
            <a:r>
              <a:rPr lang="en-GB"/>
              <a:t> LP)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GB" err="1"/>
              <a:t>Huid</a:t>
            </a:r>
            <a:r>
              <a:rPr lang="en-GB"/>
              <a:t>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slijmvliezen</a:t>
            </a:r>
            <a:endParaRPr lang="en-GB"/>
          </a:p>
          <a:p>
            <a:r>
              <a:rPr lang="en-GB"/>
              <a:t>Haar </a:t>
            </a:r>
            <a:r>
              <a:rPr lang="en-GB" err="1"/>
              <a:t>en</a:t>
            </a:r>
            <a:r>
              <a:rPr lang="en-GB"/>
              <a:t> </a:t>
            </a:r>
            <a:r>
              <a:rPr lang="en-GB" err="1"/>
              <a:t>hoofdhuid</a:t>
            </a:r>
            <a:r>
              <a:rPr lang="en-GB"/>
              <a:t> (lichen </a:t>
            </a:r>
            <a:r>
              <a:rPr lang="en-GB" err="1"/>
              <a:t>planopilaris</a:t>
            </a:r>
            <a:r>
              <a:rPr lang="en-GB"/>
              <a:t>)</a:t>
            </a:r>
          </a:p>
          <a:p>
            <a:r>
              <a:rPr lang="en-GB"/>
              <a:t>Nagels (</a:t>
            </a:r>
            <a:r>
              <a:rPr lang="en-GB" err="1"/>
              <a:t>nagel</a:t>
            </a:r>
            <a:r>
              <a:rPr lang="en-GB"/>
              <a:t> LP) </a:t>
            </a:r>
          </a:p>
          <a:p>
            <a:r>
              <a:rPr lang="en-GB" err="1"/>
              <a:t>Slokdarm</a:t>
            </a:r>
            <a:r>
              <a:rPr lang="en-GB"/>
              <a:t>, </a:t>
            </a:r>
            <a:r>
              <a:rPr lang="en-GB" err="1"/>
              <a:t>traanbuis</a:t>
            </a:r>
            <a:r>
              <a:rPr lang="en-GB"/>
              <a:t>, externe </a:t>
            </a:r>
            <a:r>
              <a:rPr lang="en-GB" err="1"/>
              <a:t>gehoorgang</a:t>
            </a:r>
            <a:r>
              <a:rPr lang="en-GB"/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C89BC02-4762-A5E4-3EEC-B553D958D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EA4751B-6A22-5283-BCF3-13000894E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931" y="383845"/>
            <a:ext cx="4055823" cy="57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BACA42-A4FE-D752-5B91-EDFEF11C227F}"/>
              </a:ext>
            </a:extLst>
          </p:cNvPr>
          <p:cNvSpPr txBox="1"/>
          <p:nvPr/>
        </p:nvSpPr>
        <p:spPr>
          <a:xfrm>
            <a:off x="1269999" y="5886101"/>
            <a:ext cx="2939556" cy="461665"/>
          </a:xfrm>
          <a:prstGeom prst="rect">
            <a:avLst/>
          </a:prstGeom>
          <a:solidFill>
            <a:srgbClr val="FFC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MULTIDISCIPLINAIR</a:t>
            </a:r>
          </a:p>
        </p:txBody>
      </p:sp>
    </p:spTree>
    <p:extLst>
      <p:ext uri="{BB962C8B-B14F-4D97-AF65-F5344CB8AC3E}">
        <p14:creationId xmlns:p14="http://schemas.microsoft.com/office/powerpoint/2010/main" val="32609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E2B02C-DB3D-D299-069C-A0805AF9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B74B6-B818-52C2-6142-9D75EF60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FFFFFF"/>
                </a:solidFill>
              </a:rPr>
              <a:t>Subtypen LP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C4746ED-37B6-D759-C2DA-989B19F11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1100"/>
              </p:ext>
            </p:extLst>
          </p:nvPr>
        </p:nvGraphicFramePr>
        <p:xfrm>
          <a:off x="643466" y="643467"/>
          <a:ext cx="10900477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2187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ADCBB-E3B8-F642-DA92-816C0213F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5958DBC-F4DA-42A8-8C52-860179790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6B287-AC8E-D86C-2A77-91A39676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873" y="258043"/>
            <a:ext cx="640506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Oorzaak Lichen Planus </a:t>
            </a:r>
          </a:p>
        </p:txBody>
      </p:sp>
      <p:pic>
        <p:nvPicPr>
          <p:cNvPr id="5" name="Content Placeholder 4" descr="A diagram of different colored circles&#10;&#10;AI-generated content may be incorrect.">
            <a:extLst>
              <a:ext uri="{FF2B5EF4-FFF2-40B4-BE49-F238E27FC236}">
                <a16:creationId xmlns:a16="http://schemas.microsoft.com/office/drawing/2014/main" id="{0D52B5F5-E6DC-1133-E9BD-241209811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266" y="581098"/>
            <a:ext cx="3993763" cy="247613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FCC9A9-2031-4283-9B27-34B62BB7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18" descr="A diagram of a cell&#10;&#10;AI-generated content may be incorrect.">
            <a:extLst>
              <a:ext uri="{FF2B5EF4-FFF2-40B4-BE49-F238E27FC236}">
                <a16:creationId xmlns:a16="http://schemas.microsoft.com/office/drawing/2014/main" id="{967AC855-554B-75AF-C74B-93360671D4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45" t="202" r="-821" b="31611"/>
          <a:stretch>
            <a:fillRect/>
          </a:stretch>
        </p:blipFill>
        <p:spPr>
          <a:xfrm>
            <a:off x="621868" y="3427277"/>
            <a:ext cx="4007204" cy="2715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861A8-52AE-A722-2C3F-0794D371B55E}"/>
              </a:ext>
            </a:extLst>
          </p:cNvPr>
          <p:cNvSpPr txBox="1"/>
          <p:nvPr/>
        </p:nvSpPr>
        <p:spPr>
          <a:xfrm>
            <a:off x="5181849" y="2198914"/>
            <a:ext cx="6367893" cy="3939667"/>
          </a:xfrm>
          <a:prstGeom prst="rect">
            <a:avLst/>
          </a:prstGeom>
        </p:spPr>
        <p:txBody>
          <a:bodyPr rot="0" spcFirstLastPara="0" vertOverflow="overflow" horzOverflow="overflow" vert="horz" lIns="0" tIns="45720" rIns="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Exacte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oorzaak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onbekend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Immuundysregulatie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Chronische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immuungeactiveerde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onstekingsziekte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waarbij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T-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lymfocyten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de eigen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huidcellen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aanvallen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Genetische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factoren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Omgevingsfactoren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 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Infecties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 Trauma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 Stress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</a:pP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Geneesmiddelen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, </a:t>
            </a:r>
            <a:r>
              <a:rPr lang="en-US" err="1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welke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DDD252-D7C8-4CE5-9C61-D60D722BC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BD75F5-C49C-4F6A-8D43-7A5939C23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40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3ABE8-AF22-E862-00BD-C3A66D3F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44872542-F720-42B0-B48C-AF6420E3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94" y="264566"/>
            <a:ext cx="8421688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4800"/>
              <a:t>Lichen planus</a:t>
            </a:r>
            <a:br>
              <a:rPr lang="nl-NL" sz="4800"/>
            </a:br>
            <a:r>
              <a:rPr lang="nl-NL" sz="4800"/>
              <a:t>Waar vragen we naar?</a:t>
            </a:r>
            <a:endParaRPr lang="en-NL" sz="4800"/>
          </a:p>
        </p:txBody>
      </p:sp>
      <p:pic>
        <p:nvPicPr>
          <p:cNvPr id="2" name="Afbeelding 6">
            <a:extLst>
              <a:ext uri="{FF2B5EF4-FFF2-40B4-BE49-F238E27FC236}">
                <a16:creationId xmlns:a16="http://schemas.microsoft.com/office/drawing/2014/main" id="{05D0DDA0-53D8-5AC8-3D82-E772ECAAC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73" y="1591580"/>
            <a:ext cx="36480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2B3842-FFE3-602D-11D4-88C7E8E3AE22}"/>
              </a:ext>
            </a:extLst>
          </p:cNvPr>
          <p:cNvSpPr txBox="1"/>
          <p:nvPr/>
        </p:nvSpPr>
        <p:spPr>
          <a:xfrm>
            <a:off x="1153885" y="1715338"/>
            <a:ext cx="6520543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Jeuk / plekken van de huid</a:t>
            </a:r>
          </a:p>
          <a:p>
            <a:pPr>
              <a:defRPr/>
            </a:pPr>
            <a:endParaRPr lang="nl-NL" sz="20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Jeuk / pijn genitaliën of perianaal</a:t>
            </a:r>
          </a:p>
          <a:p>
            <a:pPr>
              <a:defRPr/>
            </a:pPr>
            <a:endParaRPr lang="nl-NL" sz="20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Pijn of wondjes in de mond</a:t>
            </a:r>
          </a:p>
          <a:p>
            <a:pPr>
              <a:defRPr/>
            </a:pPr>
            <a:endParaRPr lang="nl-NL" sz="20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Voedselpassageklachten, pijn bij het slikken of heesheid</a:t>
            </a:r>
          </a:p>
          <a:p>
            <a:pPr>
              <a:defRPr/>
            </a:pPr>
            <a:endParaRPr lang="nl-NL" sz="20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Haarverlies, zowel op het hoofd als op het lichaam</a:t>
            </a:r>
          </a:p>
          <a:p>
            <a:pPr>
              <a:defRPr/>
            </a:pPr>
            <a:endParaRPr lang="nl-NL" sz="20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Afwijkingen aan de nagels</a:t>
            </a:r>
          </a:p>
          <a:p>
            <a:pPr>
              <a:defRPr/>
            </a:pPr>
            <a:endParaRPr lang="nl-NL" sz="20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Auto-immuunziekten</a:t>
            </a:r>
          </a:p>
          <a:p>
            <a:pPr>
              <a:defRPr/>
            </a:pPr>
            <a:endParaRPr lang="nl-NL" sz="200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nl-NL" sz="2000">
                <a:solidFill>
                  <a:schemeClr val="bg1"/>
                </a:solidFill>
                <a:latin typeface="+mj-lt"/>
                <a:ea typeface="Calibri"/>
                <a:cs typeface="Times New Roman"/>
              </a:rPr>
              <a:t>Geneesmiddelengebruik</a:t>
            </a:r>
          </a:p>
        </p:txBody>
      </p:sp>
    </p:spTree>
    <p:extLst>
      <p:ext uri="{BB962C8B-B14F-4D97-AF65-F5344CB8AC3E}">
        <p14:creationId xmlns:p14="http://schemas.microsoft.com/office/powerpoint/2010/main" val="957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BA5C0-4DAB-EB54-B735-D6936E71E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0B7F2AE-511F-1D9F-9A8C-7E18A8B8B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794" y="264566"/>
            <a:ext cx="8421688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l-NL" sz="4800"/>
              <a:t>Lichen planus</a:t>
            </a:r>
            <a:br>
              <a:rPr lang="nl-NL" sz="4800"/>
            </a:br>
            <a:r>
              <a:rPr lang="nl-NL" sz="4800"/>
              <a:t>Waar vragen we </a:t>
            </a:r>
            <a:r>
              <a:rPr lang="nl-NL" sz="4800" b="1"/>
              <a:t>ook</a:t>
            </a:r>
            <a:r>
              <a:rPr lang="nl-NL" sz="4800"/>
              <a:t> naar?</a:t>
            </a:r>
            <a:endParaRPr lang="en-NL" sz="4800"/>
          </a:p>
        </p:txBody>
      </p:sp>
      <p:pic>
        <p:nvPicPr>
          <p:cNvPr id="2" name="Afbeelding 6">
            <a:extLst>
              <a:ext uri="{FF2B5EF4-FFF2-40B4-BE49-F238E27FC236}">
                <a16:creationId xmlns:a16="http://schemas.microsoft.com/office/drawing/2014/main" id="{A38235DF-870E-8C18-2C3B-99D6FC5AF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44" y="1591580"/>
            <a:ext cx="364807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74DC8-05AE-793E-1575-9AF2A4BB0C45}"/>
              </a:ext>
            </a:extLst>
          </p:cNvPr>
          <p:cNvSpPr txBox="1"/>
          <p:nvPr/>
        </p:nvSpPr>
        <p:spPr>
          <a:xfrm>
            <a:off x="1153885" y="1715338"/>
            <a:ext cx="65205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endParaRPr lang="nl-NL" sz="2000">
              <a:latin typeface="+mj-lt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27F51-E569-5A3F-4885-4B7D037BC871}"/>
              </a:ext>
            </a:extLst>
          </p:cNvPr>
          <p:cNvSpPr txBox="1"/>
          <p:nvPr/>
        </p:nvSpPr>
        <p:spPr>
          <a:xfrm>
            <a:off x="1089742" y="1892709"/>
            <a:ext cx="5547032" cy="50321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chemeClr val="bg1"/>
                </a:solidFill>
              </a:rPr>
              <a:t>Klachten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mond</a:t>
            </a:r>
            <a:r>
              <a:rPr lang="en-US">
                <a:solidFill>
                  <a:schemeClr val="bg1"/>
                </a:solidFill>
              </a:rPr>
              <a:t>/ </a:t>
            </a:r>
            <a:r>
              <a:rPr lang="en-US" err="1">
                <a:solidFill>
                  <a:schemeClr val="bg1"/>
                </a:solidFill>
              </a:rPr>
              <a:t>slokdarm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>
                <a:solidFill>
                  <a:schemeClr val="bg1"/>
                </a:solidFill>
              </a:rPr>
              <a:t>- Eten, </a:t>
            </a:r>
            <a:r>
              <a:rPr lang="en-US" err="1">
                <a:solidFill>
                  <a:schemeClr val="bg1"/>
                </a:solidFill>
              </a:rPr>
              <a:t>dieet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tandarts</a:t>
            </a:r>
            <a:r>
              <a:rPr lang="en-US">
                <a:solidFill>
                  <a:schemeClr val="bg1"/>
                </a:solidFill>
              </a:rPr>
              <a:t>, </a:t>
            </a:r>
            <a:r>
              <a:rPr lang="en-US" err="1">
                <a:solidFill>
                  <a:schemeClr val="bg1"/>
                </a:solidFill>
              </a:rPr>
              <a:t>mondhygieniste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</a:rPr>
              <a:t>Klachten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behaarde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hoofd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chemeClr val="bg1"/>
                </a:solidFill>
              </a:rPr>
              <a:t>Impact: </a:t>
            </a:r>
            <a:r>
              <a:rPr lang="en-US" err="1">
                <a:solidFill>
                  <a:schemeClr val="bg1"/>
                </a:solidFill>
              </a:rPr>
              <a:t>indicatie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haarstukje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</a:rPr>
              <a:t>Klachten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nagels</a:t>
            </a:r>
            <a:r>
              <a:rPr lang="en-US">
                <a:solidFill>
                  <a:schemeClr val="bg1"/>
                </a:solidFill>
              </a:rPr>
              <a:t>: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err="1">
                <a:solidFill>
                  <a:schemeClr val="bg1"/>
                </a:solidFill>
              </a:rPr>
              <a:t>Beperkingen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 err="1">
                <a:solidFill>
                  <a:schemeClr val="bg1"/>
                </a:solidFill>
              </a:rPr>
              <a:t>fysiek</a:t>
            </a:r>
            <a:r>
              <a:rPr lang="en-US">
                <a:solidFill>
                  <a:schemeClr val="bg1"/>
                </a:solidFill>
              </a:rPr>
              <a:t> of </a:t>
            </a:r>
            <a:r>
              <a:rPr lang="en-US" err="1">
                <a:solidFill>
                  <a:schemeClr val="bg1"/>
                </a:solidFill>
              </a:rPr>
              <a:t>psychosociaal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bg1"/>
                </a:solidFill>
              </a:rPr>
              <a:t>Klachten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anogenitaal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gebied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solidFill>
                  <a:schemeClr val="bg1"/>
                </a:solidFill>
              </a:rPr>
              <a:t>Plassen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err="1">
                <a:solidFill>
                  <a:schemeClr val="bg1"/>
                </a:solidFill>
              </a:rPr>
              <a:t>Ontlasting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err="1">
                <a:solidFill>
                  <a:schemeClr val="bg1"/>
                </a:solidFill>
              </a:rPr>
              <a:t>Seksueel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functioneren</a:t>
            </a:r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 err="1">
                <a:solidFill>
                  <a:schemeClr val="bg1"/>
                </a:solidFill>
              </a:rPr>
              <a:t>Fysiek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err="1">
                <a:solidFill>
                  <a:schemeClr val="bg1"/>
                </a:solidFill>
              </a:rPr>
              <a:t>functioneren</a:t>
            </a:r>
            <a:r>
              <a:rPr lang="en-US">
                <a:solidFill>
                  <a:schemeClr val="bg1"/>
                </a:solidFill>
              </a:rPr>
              <a:t>: </a:t>
            </a:r>
            <a:r>
              <a:rPr lang="en-US" err="1">
                <a:solidFill>
                  <a:schemeClr val="bg1"/>
                </a:solidFill>
              </a:rPr>
              <a:t>fietsen</a:t>
            </a:r>
            <a:endParaRPr lang="en-US">
              <a:solidFill>
                <a:schemeClr val="bg1"/>
              </a:solidFill>
            </a:endParaRPr>
          </a:p>
          <a:p>
            <a:endParaRPr lang="en-US"/>
          </a:p>
          <a:p>
            <a:endParaRPr lang="en-US"/>
          </a:p>
          <a:p>
            <a:r>
              <a:rPr lang="nl-NL" sz="1500">
                <a:highlight>
                  <a:srgbClr val="FFFFFF"/>
                </a:highlight>
              </a:rPr>
              <a:t>'Van overleven naar zinvol leven'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0F65C2-F936-ABFE-BC49-9BD702419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ea typeface="Calibri Light"/>
                <a:cs typeface="Calibri Light"/>
              </a:rPr>
              <a:t>Stellen van de diagnose 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175A-1ADB-B01D-3B20-E00A826C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indent="0">
              <a:buNone/>
            </a:pPr>
            <a:r>
              <a:rPr lang="en-US" b="1" err="1"/>
              <a:t>Lichamelijk</a:t>
            </a:r>
            <a:r>
              <a:rPr lang="en-US" b="1"/>
              <a:t> </a:t>
            </a:r>
            <a:r>
              <a:rPr lang="en-US" b="1" err="1"/>
              <a:t>onderzoek</a:t>
            </a:r>
            <a:r>
              <a:rPr lang="en-US" b="1"/>
              <a:t> </a:t>
            </a:r>
          </a:p>
          <a:p>
            <a:pPr marL="285750" indent="-285750">
              <a:spcBef>
                <a:spcPts val="75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US" sz="18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Klinische</a:t>
            </a: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diagnose</a:t>
            </a:r>
            <a:br>
              <a:rPr lang="en-US" sz="1800">
                <a:latin typeface="Calibri"/>
                <a:ea typeface="Calibri"/>
                <a:cs typeface="Calibri"/>
              </a:rPr>
            </a:br>
            <a:endParaRPr lang="en-US"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75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US" sz="18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Gynaecologische</a:t>
            </a: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stoel</a:t>
            </a:r>
            <a:br>
              <a:rPr lang="en-US" sz="1800">
                <a:latin typeface="Calibri"/>
                <a:ea typeface="Calibri"/>
                <a:cs typeface="Calibri"/>
              </a:rPr>
            </a:br>
            <a:endParaRPr lang="en-US"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75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US" sz="180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Uitleg</a:t>
            </a: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br>
              <a:rPr lang="en-US" sz="1800">
                <a:latin typeface="Calibri"/>
                <a:ea typeface="Calibri"/>
                <a:cs typeface="Calibri"/>
              </a:rPr>
            </a:br>
            <a:endParaRPr lang="en-US" sz="18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spcBef>
                <a:spcPts val="750"/>
              </a:spcBef>
              <a:spcAft>
                <a:spcPts val="0"/>
              </a:spcAft>
              <a:buFont typeface="Arial,Sans-Serif" panose="020F050202020403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Spiegel</a:t>
            </a:r>
            <a:endParaRPr lang="en-US" sz="180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endParaRPr lang="en-US" err="1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5" name="Content Placeholder 3" descr="A blue medical chair with a white base&#10;&#10;AI-generated content may be incorrect.">
            <a:extLst>
              <a:ext uri="{FF2B5EF4-FFF2-40B4-BE49-F238E27FC236}">
                <a16:creationId xmlns:a16="http://schemas.microsoft.com/office/drawing/2014/main" id="{06A15835-4E9A-E81F-0E1F-641E377B7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692" y="3304176"/>
            <a:ext cx="3736601" cy="3480920"/>
          </a:xfrm>
          <a:prstGeom prst="rect">
            <a:avLst/>
          </a:prstGeom>
        </p:spPr>
      </p:pic>
      <p:pic>
        <p:nvPicPr>
          <p:cNvPr id="7" name="Picture 6" descr="A close up of a magnifying glass&#10;&#10;AI-generated content may be incorrect.">
            <a:extLst>
              <a:ext uri="{FF2B5EF4-FFF2-40B4-BE49-F238E27FC236}">
                <a16:creationId xmlns:a16="http://schemas.microsoft.com/office/drawing/2014/main" id="{25106E7C-8E23-AEEC-11BF-C40659BDA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371" y="4052538"/>
            <a:ext cx="1166905" cy="1560419"/>
          </a:xfrm>
          <a:prstGeom prst="rect">
            <a:avLst/>
          </a:prstGeom>
        </p:spPr>
      </p:pic>
      <p:pic>
        <p:nvPicPr>
          <p:cNvPr id="11" name="Picture 10" descr="A collection of different colored objects&#10;&#10;AI-generated content may be incorrect.">
            <a:extLst>
              <a:ext uri="{FF2B5EF4-FFF2-40B4-BE49-F238E27FC236}">
                <a16:creationId xmlns:a16="http://schemas.microsoft.com/office/drawing/2014/main" id="{EB6D2487-4528-D8CD-BB81-AB611E2CAE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040" t="-123" r="-287" b="691"/>
          <a:stretch>
            <a:fillRect/>
          </a:stretch>
        </p:blipFill>
        <p:spPr>
          <a:xfrm>
            <a:off x="1449279" y="5264026"/>
            <a:ext cx="2254288" cy="13021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AB83CB-C608-077C-0457-C9D771239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298" y="5263869"/>
            <a:ext cx="2450353" cy="1313144"/>
          </a:xfrm>
          <a:prstGeom prst="rect">
            <a:avLst/>
          </a:prstGeom>
        </p:spPr>
      </p:pic>
      <p:pic>
        <p:nvPicPr>
          <p:cNvPr id="4" name="Picture 3" descr="Bi-Valve Vaginal Speculum ...">
            <a:extLst>
              <a:ext uri="{FF2B5EF4-FFF2-40B4-BE49-F238E27FC236}">
                <a16:creationId xmlns:a16="http://schemas.microsoft.com/office/drawing/2014/main" id="{6D6CED60-9204-D950-0529-9D28F4536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847" y="5741615"/>
            <a:ext cx="975659" cy="9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7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94F30B-8304-6D18-79AC-CDE3234B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2FF4E7-1164-F258-510E-356AD0141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7907D7-D1F1-D958-8D81-66EAD1430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ABC456-62C4-5697-8953-88EA403D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  <a:ea typeface="Calibri Light"/>
                <a:cs typeface="Calibri Light"/>
              </a:rPr>
              <a:t>Stellen van de diagnose 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028084-9B71-06C1-CD59-38D41261E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4AA6-AA4B-E613-C145-9392255CE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1111753"/>
            <a:ext cx="5057396" cy="4628275"/>
          </a:xfrm>
        </p:spPr>
        <p:txBody>
          <a:bodyPr vert="horz" lIns="0" tIns="45720" rIns="0" bIns="45720" rtlCol="0" anchor="ctr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Huidbiopt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aanbevolen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bij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: </a:t>
            </a:r>
          </a:p>
          <a:p>
            <a:pPr>
              <a:buFont typeface="Calibri" panose="020F0502020204030204" pitchFamily="34" charset="0"/>
              <a:buChar char=" 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marL="383540" lvl="1">
              <a:buFont typeface="Calibri" panose="020F0502020204030204" pitchFamily="34" charset="0"/>
              <a:buChar char="-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Bij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onzekerheid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over diagnose </a:t>
            </a:r>
          </a:p>
          <a:p>
            <a:pPr marL="383540" lvl="1">
              <a:buFont typeface="Calibri" panose="020F0502020204030204" pitchFamily="34" charset="0"/>
              <a:buChar char="-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Bij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verdenking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op (pre)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maligniteit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 </a:t>
            </a:r>
          </a:p>
          <a:p>
            <a:pPr marL="383540" lvl="1">
              <a:buFont typeface="Calibri" panose="020F0502020204030204" pitchFamily="34" charset="0"/>
              <a:buChar char="-"/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Bij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onvoldoende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reactie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 op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therapie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  <a:cs typeface="Calibri"/>
              </a:rPr>
              <a:t> </a:t>
            </a:r>
          </a:p>
          <a:p>
            <a:pPr marL="200660" lvl="1" indent="0">
              <a:buNone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  <a:p>
            <a:pPr marL="200660" lvl="1" indent="0">
              <a:buNone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Calibri"/>
              <a:cs typeface="Calibri"/>
            </a:endParaRPr>
          </a:p>
        </p:txBody>
      </p:sp>
      <p:pic>
        <p:nvPicPr>
          <p:cNvPr id="4" name="Picture 3" descr="A white plug on a white background&#10;&#10;AI-generated content may be incorrect.">
            <a:extLst>
              <a:ext uri="{FF2B5EF4-FFF2-40B4-BE49-F238E27FC236}">
                <a16:creationId xmlns:a16="http://schemas.microsoft.com/office/drawing/2014/main" id="{86FC0C96-FE4C-AECB-D01C-7972D87F5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60" y="4526616"/>
            <a:ext cx="4983069" cy="8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00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728D35E549B946861453E587AB87D2" ma:contentTypeVersion="5" ma:contentTypeDescription="Een nieuw document maken." ma:contentTypeScope="" ma:versionID="47477c91af4a75f6495805139b3ab64d">
  <xsd:schema xmlns:xsd="http://www.w3.org/2001/XMLSchema" xmlns:xs="http://www.w3.org/2001/XMLSchema" xmlns:p="http://schemas.microsoft.com/office/2006/metadata/properties" xmlns:ns3="be7e03b7-459f-4441-a735-bdf188397c1f" targetNamespace="http://schemas.microsoft.com/office/2006/metadata/properties" ma:root="true" ma:fieldsID="e64cbe5b276d0e5cdece160631c3a565" ns3:_="">
    <xsd:import namespace="be7e03b7-459f-4441-a735-bdf188397c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e03b7-459f-4441-a735-bdf188397c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7e03b7-459f-4441-a735-bdf188397c1f" xsi:nil="true"/>
  </documentManagement>
</p:properties>
</file>

<file path=customXml/itemProps1.xml><?xml version="1.0" encoding="utf-8"?>
<ds:datastoreItem xmlns:ds="http://schemas.openxmlformats.org/officeDocument/2006/customXml" ds:itemID="{8A1B6B7C-79DE-4777-BDC2-1D3C271F5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C662A4-65AB-4824-BFA3-610A18B785B6}">
  <ds:schemaRefs>
    <ds:schemaRef ds:uri="be7e03b7-459f-4441-a735-bdf188397c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A357F7-5E94-4D25-B4F3-88C89873E5CE}">
  <ds:schemaRefs>
    <ds:schemaRef ds:uri="be7e03b7-459f-4441-a735-bdf188397c1f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792</Words>
  <Application>Microsoft Office PowerPoint</Application>
  <PresentationFormat>Widescreen</PresentationFormat>
  <Paragraphs>217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Arial</vt:lpstr>
      <vt:lpstr>Arial Black</vt:lpstr>
      <vt:lpstr>Arial,Sans-Serif</vt:lpstr>
      <vt:lpstr>Calibri</vt:lpstr>
      <vt:lpstr>Calibri Light</vt:lpstr>
      <vt:lpstr>Courier New</vt:lpstr>
      <vt:lpstr>Times New Roman</vt:lpstr>
      <vt:lpstr>Wingdings,Sans-Serif</vt:lpstr>
      <vt:lpstr>Retrospect</vt:lpstr>
      <vt:lpstr>  Lichen planus     In de praktijk  </vt:lpstr>
      <vt:lpstr>Lichen Planus </vt:lpstr>
      <vt:lpstr>Lichen planus in de praktijk  </vt:lpstr>
      <vt:lpstr>Subtypen LP</vt:lpstr>
      <vt:lpstr>Oorzaak Lichen Planus </vt:lpstr>
      <vt:lpstr>Lichen planus Waar vragen we naar?</vt:lpstr>
      <vt:lpstr>Lichen planus Waar vragen we ook naar?</vt:lpstr>
      <vt:lpstr>Stellen van de diagnose </vt:lpstr>
      <vt:lpstr>Stellen van de diagnose </vt:lpstr>
      <vt:lpstr>Stellen van de diagnose </vt:lpstr>
      <vt:lpstr>Behandeling</vt:lpstr>
      <vt:lpstr>Behandeling genitale LP</vt:lpstr>
      <vt:lpstr>Mucosale lichen planus  Systemische therapie </vt:lpstr>
      <vt:lpstr>PowerPoint Presentation</vt:lpstr>
    </vt:vector>
  </TitlesOfParts>
  <Company>Erasmus 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Manon van der Vegt</dc:creator>
  <cp:lastModifiedBy>Manon van der Vegt</cp:lastModifiedBy>
  <cp:revision>5</cp:revision>
  <dcterms:created xsi:type="dcterms:W3CDTF">2026-02-25T20:57:35Z</dcterms:created>
  <dcterms:modified xsi:type="dcterms:W3CDTF">2026-04-16T16:32:12Z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0x0101008F728D35E549B946861453E587AB87D2</vt:lpwstr>
  </property>
</Properties>
</file>