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4" r:id="rId2"/>
    <p:sldId id="257" r:id="rId3"/>
    <p:sldId id="258" r:id="rId4"/>
    <p:sldId id="305" r:id="rId5"/>
    <p:sldId id="304" r:id="rId6"/>
    <p:sldId id="285" r:id="rId7"/>
    <p:sldId id="286" r:id="rId8"/>
    <p:sldId id="287" r:id="rId9"/>
    <p:sldId id="310" r:id="rId10"/>
    <p:sldId id="289" r:id="rId11"/>
    <p:sldId id="290" r:id="rId12"/>
    <p:sldId id="307" r:id="rId13"/>
    <p:sldId id="311" r:id="rId14"/>
    <p:sldId id="295" r:id="rId15"/>
    <p:sldId id="296" r:id="rId16"/>
    <p:sldId id="297" r:id="rId17"/>
    <p:sldId id="298" r:id="rId18"/>
    <p:sldId id="299" r:id="rId19"/>
    <p:sldId id="313" r:id="rId20"/>
    <p:sldId id="308" r:id="rId21"/>
    <p:sldId id="309" r:id="rId22"/>
    <p:sldId id="301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Stijl, licht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jl, licht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jl, licht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53" autoAdjust="0"/>
    <p:restoredTop sz="95501" autoAdjust="0"/>
  </p:normalViewPr>
  <p:slideViewPr>
    <p:cSldViewPr snapToGrid="0">
      <p:cViewPr varScale="1">
        <p:scale>
          <a:sx n="88" d="100"/>
          <a:sy n="88" d="100"/>
        </p:scale>
        <p:origin x="1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RP\bestuur\enquete\enque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Blad2!$A$8</c:f>
              <c:strCache>
                <c:ptCount val="1"/>
                <c:pt idx="0">
                  <c:v>voldoende ingevuld</c:v>
                </c:pt>
              </c:strCache>
            </c:strRef>
          </c:tx>
          <c:invertIfNegative val="0"/>
          <c:cat>
            <c:strRef>
              <c:f>Blad2!$B$7:$D$7</c:f>
              <c:strCache>
                <c:ptCount val="3"/>
                <c:pt idx="0">
                  <c:v>internet</c:v>
                </c:pt>
                <c:pt idx="1">
                  <c:v>post</c:v>
                </c:pt>
                <c:pt idx="2">
                  <c:v>totaal</c:v>
                </c:pt>
              </c:strCache>
            </c:strRef>
          </c:cat>
          <c:val>
            <c:numRef>
              <c:f>Blad2!$B$8:$D$8</c:f>
              <c:numCache>
                <c:formatCode>General</c:formatCode>
                <c:ptCount val="3"/>
                <c:pt idx="0">
                  <c:v>98</c:v>
                </c:pt>
                <c:pt idx="1">
                  <c:v>7</c:v>
                </c:pt>
                <c:pt idx="2">
                  <c:v>105</c:v>
                </c:pt>
              </c:numCache>
            </c:numRef>
          </c:val>
        </c:ser>
        <c:ser>
          <c:idx val="1"/>
          <c:order val="1"/>
          <c:tx>
            <c:strRef>
              <c:f>Blad2!$A$9</c:f>
              <c:strCache>
                <c:ptCount val="1"/>
                <c:pt idx="0">
                  <c:v>onvoldoende ingevuld</c:v>
                </c:pt>
              </c:strCache>
            </c:strRef>
          </c:tx>
          <c:invertIfNegative val="0"/>
          <c:cat>
            <c:strRef>
              <c:f>Blad2!$B$7:$D$7</c:f>
              <c:strCache>
                <c:ptCount val="3"/>
                <c:pt idx="0">
                  <c:v>internet</c:v>
                </c:pt>
                <c:pt idx="1">
                  <c:v>post</c:v>
                </c:pt>
                <c:pt idx="2">
                  <c:v>totaal</c:v>
                </c:pt>
              </c:strCache>
            </c:strRef>
          </c:cat>
          <c:val>
            <c:numRef>
              <c:f>Blad2!$B$9:$D$9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05562920"/>
        <c:axId val="205569192"/>
      </c:barChart>
      <c:catAx>
        <c:axId val="205562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nl-NL"/>
          </a:p>
        </c:txPr>
        <c:crossAx val="205569192"/>
        <c:crosses val="autoZero"/>
        <c:auto val="1"/>
        <c:lblAlgn val="ctr"/>
        <c:lblOffset val="100"/>
        <c:noMultiLvlLbl val="0"/>
      </c:catAx>
      <c:valAx>
        <c:axId val="2055691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556292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800"/>
          </a:pPr>
          <a:endParaRPr lang="nl-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91766518315645"/>
          <c:y val="9.3399393269379571E-2"/>
          <c:w val="0.60066063752900456"/>
          <c:h val="0.76110013970150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Blad12!$A$71</c:f>
              <c:strCache>
                <c:ptCount val="1"/>
                <c:pt idx="0">
                  <c:v>Goed bekend</c:v>
                </c:pt>
              </c:strCache>
            </c:strRef>
          </c:tx>
          <c:invertIfNegative val="0"/>
          <c:cat>
            <c:strRef>
              <c:f>Blad12!$B$70:$E$70</c:f>
              <c:strCache>
                <c:ptCount val="4"/>
                <c:pt idx="0">
                  <c:v>&lt; 1 jaar</c:v>
                </c:pt>
                <c:pt idx="1">
                  <c:v>1-2 jaar</c:v>
                </c:pt>
                <c:pt idx="2">
                  <c:v>&gt; 2 jaar</c:v>
                </c:pt>
                <c:pt idx="3">
                  <c:v>Totaal</c:v>
                </c:pt>
              </c:strCache>
            </c:strRef>
          </c:cat>
          <c:val>
            <c:numRef>
              <c:f>Blad12!$B$71:$E$71</c:f>
              <c:numCache>
                <c:formatCode>General</c:formatCode>
                <c:ptCount val="4"/>
                <c:pt idx="0">
                  <c:v>6</c:v>
                </c:pt>
                <c:pt idx="1">
                  <c:v>17</c:v>
                </c:pt>
                <c:pt idx="2">
                  <c:v>20</c:v>
                </c:pt>
                <c:pt idx="3">
                  <c:v>17</c:v>
                </c:pt>
              </c:numCache>
            </c:numRef>
          </c:val>
        </c:ser>
        <c:ser>
          <c:idx val="1"/>
          <c:order val="1"/>
          <c:tx>
            <c:strRef>
              <c:f>Blad12!$A$72</c:f>
              <c:strCache>
                <c:ptCount val="1"/>
                <c:pt idx="0">
                  <c:v>Op hoofdlijnen bekend</c:v>
                </c:pt>
              </c:strCache>
            </c:strRef>
          </c:tx>
          <c:invertIfNegative val="0"/>
          <c:cat>
            <c:strRef>
              <c:f>Blad12!$B$70:$E$70</c:f>
              <c:strCache>
                <c:ptCount val="4"/>
                <c:pt idx="0">
                  <c:v>&lt; 1 jaar</c:v>
                </c:pt>
                <c:pt idx="1">
                  <c:v>1-2 jaar</c:v>
                </c:pt>
                <c:pt idx="2">
                  <c:v>&gt; 2 jaar</c:v>
                </c:pt>
                <c:pt idx="3">
                  <c:v>Totaal</c:v>
                </c:pt>
              </c:strCache>
            </c:strRef>
          </c:cat>
          <c:val>
            <c:numRef>
              <c:f>Blad12!$B$72:$E$72</c:f>
              <c:numCache>
                <c:formatCode>General</c:formatCode>
                <c:ptCount val="4"/>
                <c:pt idx="0">
                  <c:v>39</c:v>
                </c:pt>
                <c:pt idx="1">
                  <c:v>28</c:v>
                </c:pt>
                <c:pt idx="2">
                  <c:v>50</c:v>
                </c:pt>
                <c:pt idx="3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1890504"/>
        <c:axId val="302033424"/>
      </c:barChart>
      <c:catAx>
        <c:axId val="301890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nl-NL"/>
          </a:p>
        </c:txPr>
        <c:crossAx val="302033424"/>
        <c:crosses val="autoZero"/>
        <c:auto val="1"/>
        <c:lblAlgn val="ctr"/>
        <c:lblOffset val="100"/>
        <c:noMultiLvlLbl val="0"/>
      </c:catAx>
      <c:valAx>
        <c:axId val="3020334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1890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031743314694355"/>
          <c:y val="0.29945225350657634"/>
          <c:w val="0.2496825668530564"/>
          <c:h val="0.40109549298684732"/>
        </c:manualLayout>
      </c:layout>
      <c:overlay val="0"/>
      <c:txPr>
        <a:bodyPr/>
        <a:lstStyle/>
        <a:p>
          <a:pPr>
            <a:defRPr sz="2800"/>
          </a:pPr>
          <a:endParaRPr lang="nl-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Blad1!$J$1</c:f>
              <c:strCache>
                <c:ptCount val="1"/>
                <c:pt idx="0">
                  <c:v>Responsepercentage</c:v>
                </c:pt>
              </c:strCache>
            </c:strRef>
          </c:tx>
          <c:invertIfNegative val="0"/>
          <c:cat>
            <c:strRef>
              <c:f>Blad1!$I$2:$I$4</c:f>
              <c:strCache>
                <c:ptCount val="3"/>
                <c:pt idx="0">
                  <c:v>&gt;2 jaar</c:v>
                </c:pt>
                <c:pt idx="1">
                  <c:v>1 -2 jaar</c:v>
                </c:pt>
                <c:pt idx="2">
                  <c:v>&lt; 1 jaar</c:v>
                </c:pt>
              </c:strCache>
            </c:strRef>
          </c:cat>
          <c:val>
            <c:numRef>
              <c:f>Blad1!$J$2:$J$4</c:f>
              <c:numCache>
                <c:formatCode>0%</c:formatCode>
                <c:ptCount val="3"/>
                <c:pt idx="0">
                  <c:v>0.52800000000000002</c:v>
                </c:pt>
                <c:pt idx="1">
                  <c:v>0.61764705882353099</c:v>
                </c:pt>
                <c:pt idx="2">
                  <c:v>0.60000000000000064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569584"/>
        <c:axId val="205564488"/>
      </c:barChart>
      <c:catAx>
        <c:axId val="205569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nl-NL"/>
          </a:p>
        </c:txPr>
        <c:crossAx val="205564488"/>
        <c:crosses val="autoZero"/>
        <c:auto val="1"/>
        <c:lblAlgn val="ctr"/>
        <c:lblOffset val="100"/>
        <c:noMultiLvlLbl val="0"/>
      </c:catAx>
      <c:valAx>
        <c:axId val="205564488"/>
        <c:scaling>
          <c:orientation val="minMax"/>
          <c:max val="0.7000000000000006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5569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Blad2!$Q$4</c:f>
              <c:strCache>
                <c:ptCount val="1"/>
                <c:pt idx="0">
                  <c:v>aantal</c:v>
                </c:pt>
              </c:strCache>
            </c:strRef>
          </c:tx>
          <c:invertIfNegative val="0"/>
          <c:cat>
            <c:strRef>
              <c:f>Blad2!$P$5:$P$7</c:f>
              <c:strCache>
                <c:ptCount val="3"/>
                <c:pt idx="0">
                  <c:v>Langer dan 2 jaar</c:v>
                </c:pt>
                <c:pt idx="1">
                  <c:v>1 tot 2 jaar</c:v>
                </c:pt>
                <c:pt idx="2">
                  <c:v>Minder dan 1 jaar</c:v>
                </c:pt>
              </c:strCache>
            </c:strRef>
          </c:cat>
          <c:val>
            <c:numRef>
              <c:f>Blad2!$Q$5:$Q$7</c:f>
              <c:numCache>
                <c:formatCode>General</c:formatCode>
                <c:ptCount val="3"/>
                <c:pt idx="0">
                  <c:v>66</c:v>
                </c:pt>
                <c:pt idx="1">
                  <c:v>21</c:v>
                </c:pt>
                <c:pt idx="2">
                  <c:v>18</c:v>
                </c:pt>
              </c:numCache>
            </c:numRef>
          </c:val>
        </c:ser>
        <c:ser>
          <c:idx val="1"/>
          <c:order val="1"/>
          <c:tx>
            <c:strRef>
              <c:f>Blad2!$R$4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strRef>
              <c:f>Blad2!$P$5:$P$7</c:f>
              <c:strCache>
                <c:ptCount val="3"/>
                <c:pt idx="0">
                  <c:v>Langer dan 2 jaar</c:v>
                </c:pt>
                <c:pt idx="1">
                  <c:v>1 tot 2 jaar</c:v>
                </c:pt>
                <c:pt idx="2">
                  <c:v>Minder dan 1 jaar</c:v>
                </c:pt>
              </c:strCache>
            </c:strRef>
          </c:cat>
          <c:val>
            <c:numRef>
              <c:f>Blad2!$R$5:$R$7</c:f>
              <c:numCache>
                <c:formatCode>General</c:formatCode>
                <c:ptCount val="3"/>
                <c:pt idx="0">
                  <c:v>63</c:v>
                </c:pt>
                <c:pt idx="1">
                  <c:v>20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566448"/>
        <c:axId val="205566840"/>
      </c:barChart>
      <c:catAx>
        <c:axId val="205566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nl-NL"/>
          </a:p>
        </c:txPr>
        <c:crossAx val="205566840"/>
        <c:crosses val="autoZero"/>
        <c:auto val="1"/>
        <c:lblAlgn val="ctr"/>
        <c:lblOffset val="100"/>
        <c:noMultiLvlLbl val="0"/>
      </c:catAx>
      <c:valAx>
        <c:axId val="2055668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55664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800"/>
          </a:pPr>
          <a:endParaRPr lang="nl-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Blad6!$B$2</c:f>
              <c:strCache>
                <c:ptCount val="1"/>
                <c:pt idx="0">
                  <c:v>&lt; 1 jaar</c:v>
                </c:pt>
              </c:strCache>
            </c:strRef>
          </c:tx>
          <c:invertIfNegative val="0"/>
          <c:cat>
            <c:numRef>
              <c:f>Blad6!$A$3:$A$8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Blad6!$B$3:$B$8</c:f>
              <c:numCache>
                <c:formatCode>General</c:formatCode>
                <c:ptCount val="6"/>
                <c:pt idx="0">
                  <c:v>0</c:v>
                </c:pt>
                <c:pt idx="1">
                  <c:v>11</c:v>
                </c:pt>
                <c:pt idx="2">
                  <c:v>28</c:v>
                </c:pt>
                <c:pt idx="3">
                  <c:v>39</c:v>
                </c:pt>
                <c:pt idx="4">
                  <c:v>17</c:v>
                </c:pt>
                <c:pt idx="5">
                  <c:v>6</c:v>
                </c:pt>
              </c:numCache>
            </c:numRef>
          </c:val>
        </c:ser>
        <c:ser>
          <c:idx val="1"/>
          <c:order val="1"/>
          <c:tx>
            <c:strRef>
              <c:f>Blad6!$C$2</c:f>
              <c:strCache>
                <c:ptCount val="1"/>
                <c:pt idx="0">
                  <c:v>1-2 jaar</c:v>
                </c:pt>
              </c:strCache>
            </c:strRef>
          </c:tx>
          <c:invertIfNegative val="0"/>
          <c:cat>
            <c:numRef>
              <c:f>Blad6!$A$3:$A$8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Blad6!$C$3:$C$8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24</c:v>
                </c:pt>
                <c:pt idx="3">
                  <c:v>52</c:v>
                </c:pt>
                <c:pt idx="4">
                  <c:v>19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Blad6!$D$2</c:f>
              <c:strCache>
                <c:ptCount val="1"/>
                <c:pt idx="0">
                  <c:v>&gt; 2 jaar</c:v>
                </c:pt>
              </c:strCache>
            </c:strRef>
          </c:tx>
          <c:invertIfNegative val="0"/>
          <c:cat>
            <c:numRef>
              <c:f>Blad6!$A$3:$A$8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Blad6!$D$3:$D$8</c:f>
              <c:numCache>
                <c:formatCode>General</c:formatCode>
                <c:ptCount val="6"/>
                <c:pt idx="0">
                  <c:v>2</c:v>
                </c:pt>
                <c:pt idx="1">
                  <c:v>0</c:v>
                </c:pt>
                <c:pt idx="2">
                  <c:v>14</c:v>
                </c:pt>
                <c:pt idx="3">
                  <c:v>58</c:v>
                </c:pt>
                <c:pt idx="4">
                  <c:v>21</c:v>
                </c:pt>
                <c:pt idx="5">
                  <c:v>6</c:v>
                </c:pt>
              </c:numCache>
            </c:numRef>
          </c:val>
        </c:ser>
        <c:ser>
          <c:idx val="3"/>
          <c:order val="3"/>
          <c:tx>
            <c:strRef>
              <c:f>Blad6!$E$2</c:f>
              <c:strCache>
                <c:ptCount val="1"/>
                <c:pt idx="0">
                  <c:v>Totaal</c:v>
                </c:pt>
              </c:strCache>
            </c:strRef>
          </c:tx>
          <c:invertIfNegative val="0"/>
          <c:cat>
            <c:numRef>
              <c:f>Blad6!$A$3:$A$8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Blad6!$E$3:$E$8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18</c:v>
                </c:pt>
                <c:pt idx="3">
                  <c:v>53</c:v>
                </c:pt>
                <c:pt idx="4">
                  <c:v>20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569976"/>
        <c:axId val="205568016"/>
      </c:barChart>
      <c:catAx>
        <c:axId val="205569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5568016"/>
        <c:crosses val="autoZero"/>
        <c:auto val="1"/>
        <c:lblAlgn val="ctr"/>
        <c:lblOffset val="100"/>
        <c:noMultiLvlLbl val="0"/>
      </c:catAx>
      <c:valAx>
        <c:axId val="2055680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55699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800"/>
      </a:pPr>
      <a:endParaRPr lang="nl-N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Blad8!$I$49</c:f>
              <c:strCache>
                <c:ptCount val="1"/>
                <c:pt idx="0">
                  <c:v>Recente ontwikkelingen op medisch gebied van Lichen Planus</c:v>
                </c:pt>
              </c:strCache>
            </c:strRef>
          </c:tx>
          <c:invertIfNegative val="0"/>
          <c:cat>
            <c:strRef>
              <c:f>Blad8!$J$48:$L$48</c:f>
              <c:strCache>
                <c:ptCount val="3"/>
                <c:pt idx="0">
                  <c:v>Graag</c:v>
                </c:pt>
                <c:pt idx="1">
                  <c:v>Neutraal</c:v>
                </c:pt>
                <c:pt idx="2">
                  <c:v>Niet</c:v>
                </c:pt>
              </c:strCache>
            </c:strRef>
          </c:cat>
          <c:val>
            <c:numRef>
              <c:f>Blad8!$J$49:$L$49</c:f>
              <c:numCache>
                <c:formatCode>General</c:formatCode>
                <c:ptCount val="3"/>
                <c:pt idx="0">
                  <c:v>88</c:v>
                </c:pt>
                <c:pt idx="1">
                  <c:v>11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Blad8!$I$50</c:f>
              <c:strCache>
                <c:ptCount val="1"/>
                <c:pt idx="0">
                  <c:v>Ervaringen, tips</c:v>
                </c:pt>
              </c:strCache>
            </c:strRef>
          </c:tx>
          <c:invertIfNegative val="0"/>
          <c:cat>
            <c:strRef>
              <c:f>Blad8!$J$48:$L$48</c:f>
              <c:strCache>
                <c:ptCount val="3"/>
                <c:pt idx="0">
                  <c:v>Graag</c:v>
                </c:pt>
                <c:pt idx="1">
                  <c:v>Neutraal</c:v>
                </c:pt>
                <c:pt idx="2">
                  <c:v>Niet</c:v>
                </c:pt>
              </c:strCache>
            </c:strRef>
          </c:cat>
          <c:val>
            <c:numRef>
              <c:f>Blad8!$J$50:$L$50</c:f>
              <c:numCache>
                <c:formatCode>General</c:formatCode>
                <c:ptCount val="3"/>
                <c:pt idx="0">
                  <c:v>78</c:v>
                </c:pt>
                <c:pt idx="1">
                  <c:v>20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Blad8!$I$51</c:f>
              <c:strCache>
                <c:ptCount val="1"/>
                <c:pt idx="0">
                  <c:v>Verenigingsactiviteiten, bestuurlijk, activiteitenplan</c:v>
                </c:pt>
              </c:strCache>
            </c:strRef>
          </c:tx>
          <c:invertIfNegative val="0"/>
          <c:cat>
            <c:strRef>
              <c:f>Blad8!$J$48:$L$48</c:f>
              <c:strCache>
                <c:ptCount val="3"/>
                <c:pt idx="0">
                  <c:v>Graag</c:v>
                </c:pt>
                <c:pt idx="1">
                  <c:v>Neutraal</c:v>
                </c:pt>
                <c:pt idx="2">
                  <c:v>Niet</c:v>
                </c:pt>
              </c:strCache>
            </c:strRef>
          </c:cat>
          <c:val>
            <c:numRef>
              <c:f>Blad8!$J$51:$L$51</c:f>
              <c:numCache>
                <c:formatCode>General</c:formatCode>
                <c:ptCount val="3"/>
                <c:pt idx="0">
                  <c:v>22</c:v>
                </c:pt>
                <c:pt idx="1">
                  <c:v>65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477824"/>
        <c:axId val="257478216"/>
      </c:barChart>
      <c:catAx>
        <c:axId val="257477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nl-NL"/>
          </a:p>
        </c:txPr>
        <c:crossAx val="257478216"/>
        <c:crosses val="autoZero"/>
        <c:auto val="1"/>
        <c:lblAlgn val="ctr"/>
        <c:lblOffset val="100"/>
        <c:noMultiLvlLbl val="0"/>
      </c:catAx>
      <c:valAx>
        <c:axId val="2574782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5747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71779071094373"/>
          <c:y val="2.3445662000975299E-3"/>
          <c:w val="0.32203583247746204"/>
          <c:h val="0.81435503286575306"/>
        </c:manualLayout>
      </c:layout>
      <c:overlay val="0"/>
      <c:txPr>
        <a:bodyPr/>
        <a:lstStyle/>
        <a:p>
          <a:pPr>
            <a:defRPr sz="2400"/>
          </a:pPr>
          <a:endParaRPr lang="nl-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Blad12!$H$3</c:f>
              <c:strCache>
                <c:ptCount val="1"/>
                <c:pt idx="0">
                  <c:v>Korter dan 1 jaar</c:v>
                </c:pt>
              </c:strCache>
            </c:strRef>
          </c:tx>
          <c:invertIfNegative val="0"/>
          <c:cat>
            <c:strRef>
              <c:f>Blad12!$I$2:$Q$2</c:f>
              <c:strCache>
                <c:ptCount val="9"/>
                <c:pt idx="0">
                  <c:v>LP op het mondslijmvlies</c:v>
                </c:pt>
                <c:pt idx="1">
                  <c:v>Genitale LP</c:v>
                </c:pt>
                <c:pt idx="2">
                  <c:v>LP van de huid</c:v>
                </c:pt>
                <c:pt idx="3">
                  <c:v>LP aan de nagels</c:v>
                </c:pt>
                <c:pt idx="4">
                  <c:v>LP van de haarzakjes: Lichen Planopilaris</c:v>
                </c:pt>
                <c:pt idx="5">
                  <c:v>Hypertrofische LP (met dikke plaques op de huid)</c:v>
                </c:pt>
                <c:pt idx="6">
                  <c:v>LP van de handpalmen en voetzolen</c:v>
                </c:pt>
                <c:pt idx="7">
                  <c:v>LP uitgelokt door medicijnen</c:v>
                </c:pt>
                <c:pt idx="8">
                  <c:v>LP in de slokdarm</c:v>
                </c:pt>
              </c:strCache>
            </c:strRef>
          </c:cat>
          <c:val>
            <c:numRef>
              <c:f>Blad12!$I$3:$Q$3</c:f>
              <c:numCache>
                <c:formatCode>General</c:formatCode>
                <c:ptCount val="9"/>
                <c:pt idx="0">
                  <c:v>5</c:v>
                </c:pt>
                <c:pt idx="1">
                  <c:v>2</c:v>
                </c:pt>
                <c:pt idx="2">
                  <c:v>7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Blad12!$H$4</c:f>
              <c:strCache>
                <c:ptCount val="1"/>
                <c:pt idx="0">
                  <c:v>1 à 2 jaar</c:v>
                </c:pt>
              </c:strCache>
            </c:strRef>
          </c:tx>
          <c:invertIfNegative val="0"/>
          <c:cat>
            <c:strRef>
              <c:f>Blad12!$I$2:$Q$2</c:f>
              <c:strCache>
                <c:ptCount val="9"/>
                <c:pt idx="0">
                  <c:v>LP op het mondslijmvlies</c:v>
                </c:pt>
                <c:pt idx="1">
                  <c:v>Genitale LP</c:v>
                </c:pt>
                <c:pt idx="2">
                  <c:v>LP van de huid</c:v>
                </c:pt>
                <c:pt idx="3">
                  <c:v>LP aan de nagels</c:v>
                </c:pt>
                <c:pt idx="4">
                  <c:v>LP van de haarzakjes: Lichen Planopilaris</c:v>
                </c:pt>
                <c:pt idx="5">
                  <c:v>Hypertrofische LP (met dikke plaques op de huid)</c:v>
                </c:pt>
                <c:pt idx="6">
                  <c:v>LP van de handpalmen en voetzolen</c:v>
                </c:pt>
                <c:pt idx="7">
                  <c:v>LP uitgelokt door medicijnen</c:v>
                </c:pt>
                <c:pt idx="8">
                  <c:v>LP in de slokdarm</c:v>
                </c:pt>
              </c:strCache>
            </c:strRef>
          </c:cat>
          <c:val>
            <c:numRef>
              <c:f>Blad12!$I$4:$Q$4</c:f>
              <c:numCache>
                <c:formatCode>General</c:formatCode>
                <c:ptCount val="9"/>
                <c:pt idx="0">
                  <c:v>15</c:v>
                </c:pt>
                <c:pt idx="1">
                  <c:v>3</c:v>
                </c:pt>
                <c:pt idx="2">
                  <c:v>6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</c:ser>
        <c:ser>
          <c:idx val="2"/>
          <c:order val="2"/>
          <c:tx>
            <c:strRef>
              <c:f>Blad12!$H$5</c:f>
              <c:strCache>
                <c:ptCount val="1"/>
                <c:pt idx="0">
                  <c:v>2 tot 5 jaar</c:v>
                </c:pt>
              </c:strCache>
            </c:strRef>
          </c:tx>
          <c:invertIfNegative val="0"/>
          <c:cat>
            <c:strRef>
              <c:f>Blad12!$I$2:$Q$2</c:f>
              <c:strCache>
                <c:ptCount val="9"/>
                <c:pt idx="0">
                  <c:v>LP op het mondslijmvlies</c:v>
                </c:pt>
                <c:pt idx="1">
                  <c:v>Genitale LP</c:v>
                </c:pt>
                <c:pt idx="2">
                  <c:v>LP van de huid</c:v>
                </c:pt>
                <c:pt idx="3">
                  <c:v>LP aan de nagels</c:v>
                </c:pt>
                <c:pt idx="4">
                  <c:v>LP van de haarzakjes: Lichen Planopilaris</c:v>
                </c:pt>
                <c:pt idx="5">
                  <c:v>Hypertrofische LP (met dikke plaques op de huid)</c:v>
                </c:pt>
                <c:pt idx="6">
                  <c:v>LP van de handpalmen en voetzolen</c:v>
                </c:pt>
                <c:pt idx="7">
                  <c:v>LP uitgelokt door medicijnen</c:v>
                </c:pt>
                <c:pt idx="8">
                  <c:v>LP in de slokdarm</c:v>
                </c:pt>
              </c:strCache>
            </c:strRef>
          </c:cat>
          <c:val>
            <c:numRef>
              <c:f>Blad12!$I$5:$Q$5</c:f>
              <c:numCache>
                <c:formatCode>General</c:formatCode>
                <c:ptCount val="9"/>
                <c:pt idx="0">
                  <c:v>21</c:v>
                </c:pt>
                <c:pt idx="1">
                  <c:v>15</c:v>
                </c:pt>
                <c:pt idx="2">
                  <c:v>9</c:v>
                </c:pt>
                <c:pt idx="3">
                  <c:v>9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</c:ser>
        <c:ser>
          <c:idx val="3"/>
          <c:order val="3"/>
          <c:tx>
            <c:strRef>
              <c:f>Blad12!$H$6</c:f>
              <c:strCache>
                <c:ptCount val="1"/>
                <c:pt idx="0">
                  <c:v>5 tot 10 jaar</c:v>
                </c:pt>
              </c:strCache>
            </c:strRef>
          </c:tx>
          <c:invertIfNegative val="0"/>
          <c:cat>
            <c:strRef>
              <c:f>Blad12!$I$2:$Q$2</c:f>
              <c:strCache>
                <c:ptCount val="9"/>
                <c:pt idx="0">
                  <c:v>LP op het mondslijmvlies</c:v>
                </c:pt>
                <c:pt idx="1">
                  <c:v>Genitale LP</c:v>
                </c:pt>
                <c:pt idx="2">
                  <c:v>LP van de huid</c:v>
                </c:pt>
                <c:pt idx="3">
                  <c:v>LP aan de nagels</c:v>
                </c:pt>
                <c:pt idx="4">
                  <c:v>LP van de haarzakjes: Lichen Planopilaris</c:v>
                </c:pt>
                <c:pt idx="5">
                  <c:v>Hypertrofische LP (met dikke plaques op de huid)</c:v>
                </c:pt>
                <c:pt idx="6">
                  <c:v>LP van de handpalmen en voetzolen</c:v>
                </c:pt>
                <c:pt idx="7">
                  <c:v>LP uitgelokt door medicijnen</c:v>
                </c:pt>
                <c:pt idx="8">
                  <c:v>LP in de slokdarm</c:v>
                </c:pt>
              </c:strCache>
            </c:strRef>
          </c:cat>
          <c:val>
            <c:numRef>
              <c:f>Blad12!$I$6:$Q$6</c:f>
              <c:numCache>
                <c:formatCode>General</c:formatCode>
                <c:ptCount val="9"/>
                <c:pt idx="0">
                  <c:v>25</c:v>
                </c:pt>
                <c:pt idx="1">
                  <c:v>14</c:v>
                </c:pt>
                <c:pt idx="2">
                  <c:v>6</c:v>
                </c:pt>
                <c:pt idx="3">
                  <c:v>7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</c:ser>
        <c:ser>
          <c:idx val="4"/>
          <c:order val="4"/>
          <c:tx>
            <c:strRef>
              <c:f>Blad12!$H$7</c:f>
              <c:strCache>
                <c:ptCount val="1"/>
                <c:pt idx="0">
                  <c:v>10 tot 20 jaar</c:v>
                </c:pt>
              </c:strCache>
            </c:strRef>
          </c:tx>
          <c:invertIfNegative val="0"/>
          <c:cat>
            <c:strRef>
              <c:f>Blad12!$I$2:$Q$2</c:f>
              <c:strCache>
                <c:ptCount val="9"/>
                <c:pt idx="0">
                  <c:v>LP op het mondslijmvlies</c:v>
                </c:pt>
                <c:pt idx="1">
                  <c:v>Genitale LP</c:v>
                </c:pt>
                <c:pt idx="2">
                  <c:v>LP van de huid</c:v>
                </c:pt>
                <c:pt idx="3">
                  <c:v>LP aan de nagels</c:v>
                </c:pt>
                <c:pt idx="4">
                  <c:v>LP van de haarzakjes: Lichen Planopilaris</c:v>
                </c:pt>
                <c:pt idx="5">
                  <c:v>Hypertrofische LP (met dikke plaques op de huid)</c:v>
                </c:pt>
                <c:pt idx="6">
                  <c:v>LP van de handpalmen en voetzolen</c:v>
                </c:pt>
                <c:pt idx="7">
                  <c:v>LP uitgelokt door medicijnen</c:v>
                </c:pt>
                <c:pt idx="8">
                  <c:v>LP in de slokdarm</c:v>
                </c:pt>
              </c:strCache>
            </c:strRef>
          </c:cat>
          <c:val>
            <c:numRef>
              <c:f>Blad12!$I$7:$Q$7</c:f>
              <c:numCache>
                <c:formatCode>General</c:formatCode>
                <c:ptCount val="9"/>
                <c:pt idx="0">
                  <c:v>18</c:v>
                </c:pt>
                <c:pt idx="1">
                  <c:v>12</c:v>
                </c:pt>
                <c:pt idx="2">
                  <c:v>7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5"/>
          <c:order val="5"/>
          <c:tx>
            <c:strRef>
              <c:f>Blad12!$H$8</c:f>
              <c:strCache>
                <c:ptCount val="1"/>
                <c:pt idx="0">
                  <c:v>Langer dan 20 jaar</c:v>
                </c:pt>
              </c:strCache>
            </c:strRef>
          </c:tx>
          <c:invertIfNegative val="0"/>
          <c:cat>
            <c:strRef>
              <c:f>Blad12!$I$2:$Q$2</c:f>
              <c:strCache>
                <c:ptCount val="9"/>
                <c:pt idx="0">
                  <c:v>LP op het mondslijmvlies</c:v>
                </c:pt>
                <c:pt idx="1">
                  <c:v>Genitale LP</c:v>
                </c:pt>
                <c:pt idx="2">
                  <c:v>LP van de huid</c:v>
                </c:pt>
                <c:pt idx="3">
                  <c:v>LP aan de nagels</c:v>
                </c:pt>
                <c:pt idx="4">
                  <c:v>LP van de haarzakjes: Lichen Planopilaris</c:v>
                </c:pt>
                <c:pt idx="5">
                  <c:v>Hypertrofische LP (met dikke plaques op de huid)</c:v>
                </c:pt>
                <c:pt idx="6">
                  <c:v>LP van de handpalmen en voetzolen</c:v>
                </c:pt>
                <c:pt idx="7">
                  <c:v>LP uitgelokt door medicijnen</c:v>
                </c:pt>
                <c:pt idx="8">
                  <c:v>LP in de slokdarm</c:v>
                </c:pt>
              </c:strCache>
            </c:strRef>
          </c:cat>
          <c:val>
            <c:numRef>
              <c:f>Blad12!$I$8:$Q$8</c:f>
              <c:numCache>
                <c:formatCode>General</c:formatCode>
                <c:ptCount val="9"/>
                <c:pt idx="0">
                  <c:v>6</c:v>
                </c:pt>
                <c:pt idx="1">
                  <c:v>4</c:v>
                </c:pt>
                <c:pt idx="2">
                  <c:v>6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480568"/>
        <c:axId val="257479000"/>
      </c:barChart>
      <c:catAx>
        <c:axId val="257480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nl-NL"/>
          </a:p>
        </c:txPr>
        <c:crossAx val="257479000"/>
        <c:crosses val="autoZero"/>
        <c:auto val="1"/>
        <c:lblAlgn val="ctr"/>
        <c:lblOffset val="100"/>
        <c:noMultiLvlLbl val="0"/>
      </c:catAx>
      <c:valAx>
        <c:axId val="2574790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574805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400"/>
          </a:pPr>
          <a:endParaRPr lang="nl-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Blad10!$B$67</c:f>
              <c:strCache>
                <c:ptCount val="1"/>
                <c:pt idx="0">
                  <c:v>&lt; 1 jaar</c:v>
                </c:pt>
              </c:strCache>
            </c:strRef>
          </c:tx>
          <c:invertIfNegative val="0"/>
          <c:cat>
            <c:strRef>
              <c:f>Blad10!$A$68:$A$71</c:f>
              <c:strCache>
                <c:ptCount val="4"/>
                <c:pt idx="0">
                  <c:v>Nieuwsbrief digitaal</c:v>
                </c:pt>
                <c:pt idx="1">
                  <c:v>Nieuwsbrief op papier</c:v>
                </c:pt>
                <c:pt idx="2">
                  <c:v>Ledenberichten digitaal</c:v>
                </c:pt>
                <c:pt idx="3">
                  <c:v>Ledenberichten op papier</c:v>
                </c:pt>
              </c:strCache>
            </c:strRef>
          </c:cat>
          <c:val>
            <c:numRef>
              <c:f>Blad10!$B$68:$B$71</c:f>
              <c:numCache>
                <c:formatCode>General</c:formatCode>
                <c:ptCount val="4"/>
                <c:pt idx="0">
                  <c:v>69</c:v>
                </c:pt>
                <c:pt idx="1">
                  <c:v>19</c:v>
                </c:pt>
                <c:pt idx="2">
                  <c:v>80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Blad10!$C$67</c:f>
              <c:strCache>
                <c:ptCount val="1"/>
                <c:pt idx="0">
                  <c:v>1-2 jaar</c:v>
                </c:pt>
              </c:strCache>
            </c:strRef>
          </c:tx>
          <c:invertIfNegative val="0"/>
          <c:cat>
            <c:strRef>
              <c:f>Blad10!$A$68:$A$71</c:f>
              <c:strCache>
                <c:ptCount val="4"/>
                <c:pt idx="0">
                  <c:v>Nieuwsbrief digitaal</c:v>
                </c:pt>
                <c:pt idx="1">
                  <c:v>Nieuwsbrief op papier</c:v>
                </c:pt>
                <c:pt idx="2">
                  <c:v>Ledenberichten digitaal</c:v>
                </c:pt>
                <c:pt idx="3">
                  <c:v>Ledenberichten op papier</c:v>
                </c:pt>
              </c:strCache>
            </c:strRef>
          </c:cat>
          <c:val>
            <c:numRef>
              <c:f>Blad10!$C$68:$C$71</c:f>
              <c:numCache>
                <c:formatCode>General</c:formatCode>
                <c:ptCount val="4"/>
                <c:pt idx="0">
                  <c:v>79</c:v>
                </c:pt>
                <c:pt idx="1">
                  <c:v>5</c:v>
                </c:pt>
                <c:pt idx="2">
                  <c:v>72</c:v>
                </c:pt>
                <c:pt idx="3">
                  <c:v>6</c:v>
                </c:pt>
              </c:numCache>
            </c:numRef>
          </c:val>
        </c:ser>
        <c:ser>
          <c:idx val="2"/>
          <c:order val="2"/>
          <c:tx>
            <c:strRef>
              <c:f>Blad10!$D$67</c:f>
              <c:strCache>
                <c:ptCount val="1"/>
                <c:pt idx="0">
                  <c:v>&gt; 2 jaar</c:v>
                </c:pt>
              </c:strCache>
            </c:strRef>
          </c:tx>
          <c:invertIfNegative val="0"/>
          <c:cat>
            <c:strRef>
              <c:f>Blad10!$A$68:$A$71</c:f>
              <c:strCache>
                <c:ptCount val="4"/>
                <c:pt idx="0">
                  <c:v>Nieuwsbrief digitaal</c:v>
                </c:pt>
                <c:pt idx="1">
                  <c:v>Nieuwsbrief op papier</c:v>
                </c:pt>
                <c:pt idx="2">
                  <c:v>Ledenberichten digitaal</c:v>
                </c:pt>
                <c:pt idx="3">
                  <c:v>Ledenberichten op papier</c:v>
                </c:pt>
              </c:strCache>
            </c:strRef>
          </c:cat>
          <c:val>
            <c:numRef>
              <c:f>Blad10!$D$68:$D$71</c:f>
              <c:numCache>
                <c:formatCode>General</c:formatCode>
                <c:ptCount val="4"/>
                <c:pt idx="0">
                  <c:v>48</c:v>
                </c:pt>
                <c:pt idx="1">
                  <c:v>33</c:v>
                </c:pt>
                <c:pt idx="2">
                  <c:v>56</c:v>
                </c:pt>
                <c:pt idx="3">
                  <c:v>23</c:v>
                </c:pt>
              </c:numCache>
            </c:numRef>
          </c:val>
        </c:ser>
        <c:ser>
          <c:idx val="3"/>
          <c:order val="3"/>
          <c:tx>
            <c:strRef>
              <c:f>Blad10!$E$67</c:f>
              <c:strCache>
                <c:ptCount val="1"/>
                <c:pt idx="0">
                  <c:v>Totaal</c:v>
                </c:pt>
              </c:strCache>
            </c:strRef>
          </c:tx>
          <c:invertIfNegative val="0"/>
          <c:cat>
            <c:strRef>
              <c:f>Blad10!$A$68:$A$71</c:f>
              <c:strCache>
                <c:ptCount val="4"/>
                <c:pt idx="0">
                  <c:v>Nieuwsbrief digitaal</c:v>
                </c:pt>
                <c:pt idx="1">
                  <c:v>Nieuwsbrief op papier</c:v>
                </c:pt>
                <c:pt idx="2">
                  <c:v>Ledenberichten digitaal</c:v>
                </c:pt>
                <c:pt idx="3">
                  <c:v>Ledenberichten op papier</c:v>
                </c:pt>
              </c:strCache>
            </c:strRef>
          </c:cat>
          <c:val>
            <c:numRef>
              <c:f>Blad10!$E$68:$E$71</c:f>
              <c:numCache>
                <c:formatCode>General</c:formatCode>
                <c:ptCount val="4"/>
                <c:pt idx="0">
                  <c:v>58</c:v>
                </c:pt>
                <c:pt idx="1">
                  <c:v>25</c:v>
                </c:pt>
                <c:pt idx="2">
                  <c:v>62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1890112"/>
        <c:axId val="301892856"/>
      </c:barChart>
      <c:catAx>
        <c:axId val="301890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nl-NL"/>
          </a:p>
        </c:txPr>
        <c:crossAx val="301892856"/>
        <c:crosses val="autoZero"/>
        <c:auto val="1"/>
        <c:lblAlgn val="ctr"/>
        <c:lblOffset val="100"/>
        <c:noMultiLvlLbl val="0"/>
      </c:catAx>
      <c:valAx>
        <c:axId val="3018928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18901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800"/>
          </a:pPr>
          <a:endParaRPr lang="nl-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Blad10!$A$92</c:f>
              <c:strCache>
                <c:ptCount val="1"/>
                <c:pt idx="0">
                  <c:v>Website afgelopen 2 weken bezocht</c:v>
                </c:pt>
              </c:strCache>
            </c:strRef>
          </c:tx>
          <c:invertIfNegative val="0"/>
          <c:cat>
            <c:strRef>
              <c:f>Blad10!$B$91:$E$91</c:f>
              <c:strCache>
                <c:ptCount val="4"/>
                <c:pt idx="0">
                  <c:v>&lt; 1 jaar</c:v>
                </c:pt>
                <c:pt idx="1">
                  <c:v>1-2 jaar</c:v>
                </c:pt>
                <c:pt idx="2">
                  <c:v>&gt; 2 jaar</c:v>
                </c:pt>
                <c:pt idx="3">
                  <c:v>Total</c:v>
                </c:pt>
              </c:strCache>
            </c:strRef>
          </c:cat>
          <c:val>
            <c:numRef>
              <c:f>Blad10!$B$92:$E$92</c:f>
              <c:numCache>
                <c:formatCode>General</c:formatCode>
                <c:ptCount val="4"/>
                <c:pt idx="0">
                  <c:v>29</c:v>
                </c:pt>
                <c:pt idx="1">
                  <c:v>20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1893248"/>
        <c:axId val="301889720"/>
      </c:barChart>
      <c:catAx>
        <c:axId val="30189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nl-NL"/>
          </a:p>
        </c:txPr>
        <c:crossAx val="301889720"/>
        <c:crosses val="autoZero"/>
        <c:auto val="1"/>
        <c:lblAlgn val="ctr"/>
        <c:lblOffset val="100"/>
        <c:noMultiLvlLbl val="0"/>
      </c:catAx>
      <c:valAx>
        <c:axId val="301889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1893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Blad10!$C$84</c:f>
              <c:strCache>
                <c:ptCount val="1"/>
                <c:pt idx="0">
                  <c:v>&lt; 1 jaar</c:v>
                </c:pt>
              </c:strCache>
            </c:strRef>
          </c:tx>
          <c:invertIfNegative val="0"/>
          <c:cat>
            <c:strRef>
              <c:f>Blad10!$B$85:$B$88</c:f>
              <c:strCache>
                <c:ptCount val="4"/>
                <c:pt idx="0">
                  <c:v>Vaak</c:v>
                </c:pt>
                <c:pt idx="1">
                  <c:v>Regelmatig</c:v>
                </c:pt>
                <c:pt idx="2">
                  <c:v>Soms</c:v>
                </c:pt>
                <c:pt idx="3">
                  <c:v>Nooit</c:v>
                </c:pt>
              </c:strCache>
            </c:strRef>
          </c:cat>
          <c:val>
            <c:numRef>
              <c:f>Blad10!$C$85:$C$88</c:f>
              <c:numCache>
                <c:formatCode>General</c:formatCode>
                <c:ptCount val="4"/>
                <c:pt idx="0">
                  <c:v>21</c:v>
                </c:pt>
                <c:pt idx="1">
                  <c:v>36</c:v>
                </c:pt>
                <c:pt idx="2">
                  <c:v>43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Blad10!$D$84</c:f>
              <c:strCache>
                <c:ptCount val="1"/>
                <c:pt idx="0">
                  <c:v>1-2 jaar</c:v>
                </c:pt>
              </c:strCache>
            </c:strRef>
          </c:tx>
          <c:invertIfNegative val="0"/>
          <c:cat>
            <c:strRef>
              <c:f>Blad10!$B$85:$B$88</c:f>
              <c:strCache>
                <c:ptCount val="4"/>
                <c:pt idx="0">
                  <c:v>Vaak</c:v>
                </c:pt>
                <c:pt idx="1">
                  <c:v>Regelmatig</c:v>
                </c:pt>
                <c:pt idx="2">
                  <c:v>Soms</c:v>
                </c:pt>
                <c:pt idx="3">
                  <c:v>Nooit</c:v>
                </c:pt>
              </c:strCache>
            </c:strRef>
          </c:cat>
          <c:val>
            <c:numRef>
              <c:f>Blad10!$D$85:$D$88</c:f>
              <c:numCache>
                <c:formatCode>General</c:formatCode>
                <c:ptCount val="4"/>
                <c:pt idx="0">
                  <c:v>7</c:v>
                </c:pt>
                <c:pt idx="1">
                  <c:v>73</c:v>
                </c:pt>
                <c:pt idx="2">
                  <c:v>13</c:v>
                </c:pt>
                <c:pt idx="3">
                  <c:v>7</c:v>
                </c:pt>
              </c:numCache>
            </c:numRef>
          </c:val>
        </c:ser>
        <c:ser>
          <c:idx val="2"/>
          <c:order val="2"/>
          <c:tx>
            <c:strRef>
              <c:f>Blad10!$E$84</c:f>
              <c:strCache>
                <c:ptCount val="1"/>
                <c:pt idx="0">
                  <c:v>&gt; 2 jaar</c:v>
                </c:pt>
              </c:strCache>
            </c:strRef>
          </c:tx>
          <c:invertIfNegative val="0"/>
          <c:cat>
            <c:strRef>
              <c:f>Blad10!$B$85:$B$88</c:f>
              <c:strCache>
                <c:ptCount val="4"/>
                <c:pt idx="0">
                  <c:v>Vaak</c:v>
                </c:pt>
                <c:pt idx="1">
                  <c:v>Regelmatig</c:v>
                </c:pt>
                <c:pt idx="2">
                  <c:v>Soms</c:v>
                </c:pt>
                <c:pt idx="3">
                  <c:v>Nooit</c:v>
                </c:pt>
              </c:strCache>
            </c:strRef>
          </c:cat>
          <c:val>
            <c:numRef>
              <c:f>Blad10!$E$85:$E$88</c:f>
              <c:numCache>
                <c:formatCode>General</c:formatCode>
                <c:ptCount val="4"/>
                <c:pt idx="0">
                  <c:v>18</c:v>
                </c:pt>
                <c:pt idx="1">
                  <c:v>37</c:v>
                </c:pt>
                <c:pt idx="2">
                  <c:v>43</c:v>
                </c:pt>
                <c:pt idx="3">
                  <c:v>2</c:v>
                </c:pt>
              </c:numCache>
            </c:numRef>
          </c:val>
        </c:ser>
        <c:ser>
          <c:idx val="3"/>
          <c:order val="3"/>
          <c:tx>
            <c:strRef>
              <c:f>Blad10!$F$84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Blad10!$B$85:$B$88</c:f>
              <c:strCache>
                <c:ptCount val="4"/>
                <c:pt idx="0">
                  <c:v>Vaak</c:v>
                </c:pt>
                <c:pt idx="1">
                  <c:v>Regelmatig</c:v>
                </c:pt>
                <c:pt idx="2">
                  <c:v>Soms</c:v>
                </c:pt>
                <c:pt idx="3">
                  <c:v>Nooit</c:v>
                </c:pt>
              </c:strCache>
            </c:strRef>
          </c:cat>
          <c:val>
            <c:numRef>
              <c:f>Blad10!$F$85:$F$88</c:f>
              <c:numCache>
                <c:formatCode>General</c:formatCode>
                <c:ptCount val="4"/>
                <c:pt idx="0">
                  <c:v>17</c:v>
                </c:pt>
                <c:pt idx="1">
                  <c:v>44</c:v>
                </c:pt>
                <c:pt idx="2">
                  <c:v>37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1892072"/>
        <c:axId val="301891680"/>
      </c:barChart>
      <c:catAx>
        <c:axId val="301892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01891680"/>
        <c:crosses val="autoZero"/>
        <c:auto val="1"/>
        <c:lblAlgn val="ctr"/>
        <c:lblOffset val="100"/>
        <c:noMultiLvlLbl val="0"/>
      </c:catAx>
      <c:valAx>
        <c:axId val="3018916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189207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800"/>
          </a:pPr>
          <a:endParaRPr lang="nl-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A413D-DAB2-4861-AE7C-3257A0C99532}" type="datetimeFigureOut">
              <a:rPr lang="nl-NL" smtClean="0"/>
              <a:t>5-4-2014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C0D1F-CEA3-4987-BDC5-FC3931C2577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00286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A4AF6-1D7B-4294-8C40-6ECCDC9F5129}" type="datetimeFigureOut">
              <a:rPr lang="nl-NL" smtClean="0"/>
              <a:t>5-4-2014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2FCE0-0FB5-424C-B5AA-7383EFFB0BA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951406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2FCE0-0FB5-424C-B5AA-7383EFFB0BAF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828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2FCE0-0FB5-424C-B5AA-7383EFFB0BAF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749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2FCE0-0FB5-424C-B5AA-7383EFFB0BAF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468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FF87-479B-4296-BD53-E21BC051A5AB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85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9B4B-505D-4F1F-8A96-91B3DBE4FC65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08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21C-7617-4034-90B5-8808E248D959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206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3694-BD55-4DCF-8CF4-3418BDB61D1C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041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7D51-0002-4F3F-9703-6F863C1143B1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246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5F24-4B96-499C-AAC0-667D60A6AB3D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183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131-0A8A-44D1-8507-3CA39DF28F5A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3420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341C-FD9E-42B4-A64E-A6BF2C260E15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80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69EE-DEA6-4A57-9AFF-AE423920542C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449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1C7B-4B6D-4575-817C-E992F0D259B5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054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9D9-1C0C-4EA6-83D6-A754F42FC544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535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F722B-1437-4A9E-9642-3D56E1A4D8C9}" type="datetime1">
              <a:rPr lang="nl-NL" smtClean="0"/>
              <a:t>5-4-2014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B4B31-E6C4-49F3-84AB-FEAE56DFAFD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738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384464" y="6265306"/>
            <a:ext cx="111598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</a:t>
            </a:fld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2480706" y="1665974"/>
            <a:ext cx="887309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Leden-enquête</a:t>
            </a:r>
          </a:p>
          <a:p>
            <a:endParaRPr lang="nl-NL" sz="4400" b="1" dirty="0" smtClean="0"/>
          </a:p>
          <a:p>
            <a:r>
              <a:rPr lang="nl-NL" sz="4400" b="1" dirty="0" err="1" smtClean="0"/>
              <a:t>Lichen</a:t>
            </a:r>
            <a:r>
              <a:rPr lang="nl-NL" sz="4400" b="1" dirty="0" smtClean="0"/>
              <a:t> </a:t>
            </a:r>
            <a:r>
              <a:rPr lang="nl-NL" sz="4400" b="1" dirty="0" err="1" smtClean="0"/>
              <a:t>Planus</a:t>
            </a:r>
            <a:r>
              <a:rPr lang="nl-NL" sz="4400" b="1" dirty="0" smtClean="0"/>
              <a:t> Vereniging Nederland, </a:t>
            </a:r>
          </a:p>
          <a:p>
            <a:endParaRPr lang="nl-NL" sz="4400" b="1" dirty="0" smtClean="0"/>
          </a:p>
          <a:p>
            <a:r>
              <a:rPr lang="nl-NL" sz="3600" dirty="0" smtClean="0"/>
              <a:t>december 2013</a:t>
            </a:r>
            <a:endParaRPr lang="nl-NL" sz="3600" dirty="0"/>
          </a:p>
        </p:txBody>
      </p:sp>
      <p:pic>
        <p:nvPicPr>
          <p:cNvPr id="8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57269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36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Oordeel over LPVN in rapportcijfers (%)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10</a:t>
            </a:fld>
            <a:endParaRPr lang="nl-NL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6761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44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Onderwerpen waarover leden geïnformeerd willen worden op (landelijke) bijeenkomsten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11</a:t>
            </a:fld>
            <a:endParaRPr lang="nl-NL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943694"/>
              </p:ext>
            </p:extLst>
          </p:nvPr>
        </p:nvGraphicFramePr>
        <p:xfrm>
          <a:off x="757177" y="200501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949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nl-NL" dirty="0" smtClean="0"/>
              <a:t>Vormen </a:t>
            </a:r>
            <a:r>
              <a:rPr lang="nl-NL" dirty="0"/>
              <a:t>van LP</a:t>
            </a:r>
            <a:endParaRPr lang="nl-NL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250952"/>
              </p:ext>
            </p:extLst>
          </p:nvPr>
        </p:nvGraphicFramePr>
        <p:xfrm>
          <a:off x="1284790" y="1728005"/>
          <a:ext cx="9155575" cy="4053133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7375535"/>
                <a:gridCol w="1780040"/>
              </a:tblGrid>
              <a:tr h="50928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orale LP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>
                          <a:effectLst/>
                        </a:rPr>
                        <a:t>90%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429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genitale LP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50%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429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LP van de huid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>
                          <a:effectLst/>
                        </a:rPr>
                        <a:t>41%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429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LP aan de nagels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>
                          <a:effectLst/>
                        </a:rPr>
                        <a:t>36%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429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LP van haarzakjes </a:t>
                      </a:r>
                      <a:r>
                        <a:rPr lang="nl-NL" sz="2800" b="0" dirty="0">
                          <a:effectLst/>
                        </a:rPr>
                        <a:t>(</a:t>
                      </a:r>
                      <a:r>
                        <a:rPr lang="nl-NL" sz="2800" b="0" dirty="0" err="1">
                          <a:effectLst/>
                        </a:rPr>
                        <a:t>Lichen</a:t>
                      </a:r>
                      <a:r>
                        <a:rPr lang="nl-NL" sz="2800" b="0" dirty="0">
                          <a:effectLst/>
                        </a:rPr>
                        <a:t> </a:t>
                      </a:r>
                      <a:r>
                        <a:rPr lang="nl-NL" sz="2800" b="0" dirty="0" err="1">
                          <a:effectLst/>
                        </a:rPr>
                        <a:t>planopilaris</a:t>
                      </a:r>
                      <a:r>
                        <a:rPr lang="nl-NL" sz="2800" b="0" dirty="0">
                          <a:effectLst/>
                        </a:rPr>
                        <a:t>)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>
                          <a:effectLst/>
                        </a:rPr>
                        <a:t>13%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429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Hypertrofische LP </a:t>
                      </a:r>
                      <a:r>
                        <a:rPr lang="nl-NL" sz="2800" b="0" dirty="0">
                          <a:effectLst/>
                        </a:rPr>
                        <a:t>(dikke plaques op </a:t>
                      </a:r>
                      <a:r>
                        <a:rPr lang="nl-NL" sz="2800" b="0" dirty="0" smtClean="0">
                          <a:effectLst/>
                        </a:rPr>
                        <a:t>huid)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>
                          <a:effectLst/>
                        </a:rPr>
                        <a:t>12%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429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LP van de handpalmen en voetzolen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>
                          <a:effectLst/>
                        </a:rPr>
                        <a:t>12%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429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LP uitgelokt door medicijnen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>
                          <a:effectLst/>
                        </a:rPr>
                        <a:t>11%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429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LP in de slokdarm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800" dirty="0">
                          <a:effectLst/>
                        </a:rPr>
                        <a:t>10%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12</a:t>
            </a:fld>
            <a:endParaRPr lang="nl-NL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40652" y="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sz="2800"/>
          </a:p>
        </p:txBody>
      </p:sp>
      <p:pic>
        <p:nvPicPr>
          <p:cNvPr id="9" name="Afbeelding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347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2189"/>
          </a:xfrm>
        </p:spPr>
        <p:txBody>
          <a:bodyPr>
            <a:normAutofit fontScale="90000"/>
          </a:bodyPr>
          <a:lstStyle/>
          <a:p>
            <a:r>
              <a:rPr lang="nl-NL" sz="2800" dirty="0" smtClean="0"/>
              <a:t>Vormen van LP (% van alle leden)</a:t>
            </a:r>
            <a:endParaRPr lang="nl-NL" sz="2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13</a:t>
            </a:fld>
            <a:endParaRPr lang="nl-NL"/>
          </a:p>
        </p:txBody>
      </p:sp>
      <p:graphicFrame>
        <p:nvGraphicFramePr>
          <p:cNvPr id="7" name="Grafiek 6"/>
          <p:cNvGraphicFramePr/>
          <p:nvPr>
            <p:extLst>
              <p:ext uri="{D42A27DB-BD31-4B8C-83A1-F6EECF244321}">
                <p14:modId xmlns:p14="http://schemas.microsoft.com/office/powerpoint/2010/main" val="3984997726"/>
              </p:ext>
            </p:extLst>
          </p:nvPr>
        </p:nvGraphicFramePr>
        <p:xfrm>
          <a:off x="420916" y="845230"/>
          <a:ext cx="11771084" cy="590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95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Voorkeur vorm Nieuwsbrief en ledenberichten (%)</a:t>
            </a:r>
            <a:endParaRPr lang="nl-NL" sz="40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14</a:t>
            </a:fld>
            <a:endParaRPr lang="nl-NL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2071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80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Website afgelopen 2 weken bezocht (%)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15</a:t>
            </a:fld>
            <a:endParaRPr lang="nl-NL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312918"/>
              </p:ext>
            </p:extLst>
          </p:nvPr>
        </p:nvGraphicFramePr>
        <p:xfrm>
          <a:off x="838200" y="200501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903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Gemakkelijk te vinden wat u zoekt? (%)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16</a:t>
            </a:fld>
            <a:endParaRPr lang="nl-NL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109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01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Bekendheid met Richtlijn LP voor artsen (%)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17</a:t>
            </a:fld>
            <a:endParaRPr lang="nl-NL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412581"/>
              </p:ext>
            </p:extLst>
          </p:nvPr>
        </p:nvGraphicFramePr>
        <p:xfrm>
          <a:off x="666750" y="1690688"/>
          <a:ext cx="10515600" cy="466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78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Representatieve uitkomsten v.d. enquête</a:t>
            </a:r>
          </a:p>
          <a:p>
            <a:r>
              <a:rPr lang="nl-NL" dirty="0" smtClean="0"/>
              <a:t>63 % langer dan 2 jaar lid</a:t>
            </a:r>
          </a:p>
          <a:p>
            <a:r>
              <a:rPr lang="nl-NL" dirty="0" smtClean="0"/>
              <a:t>Informatievoorziening belangrijkste reden lidmaatschap</a:t>
            </a:r>
          </a:p>
          <a:p>
            <a:r>
              <a:rPr lang="nl-NL" dirty="0" smtClean="0"/>
              <a:t>Gemiddeld oordeel over LPVN: 8</a:t>
            </a:r>
          </a:p>
          <a:p>
            <a:r>
              <a:rPr lang="nl-NL" dirty="0" smtClean="0"/>
              <a:t>90% heeft orale LP;  50</a:t>
            </a:r>
            <a:r>
              <a:rPr lang="nl-NL" dirty="0"/>
              <a:t>% de genitale vorm, of </a:t>
            </a:r>
            <a:r>
              <a:rPr lang="nl-NL" dirty="0" smtClean="0"/>
              <a:t>beide</a:t>
            </a:r>
          </a:p>
          <a:p>
            <a:r>
              <a:rPr lang="nl-NL" dirty="0" smtClean="0"/>
              <a:t>Meeste respondenten hebben 2 tot 10 jaar te maken met LP</a:t>
            </a:r>
          </a:p>
          <a:p>
            <a:r>
              <a:rPr lang="nl-NL" dirty="0" smtClean="0"/>
              <a:t>40 % niet bekend met Richtlijn LP</a:t>
            </a:r>
          </a:p>
          <a:p>
            <a:r>
              <a:rPr lang="nl-NL" dirty="0" smtClean="0"/>
              <a:t>Voorkeur </a:t>
            </a:r>
            <a:r>
              <a:rPr lang="nl-NL" dirty="0"/>
              <a:t>voor</a:t>
            </a:r>
            <a:r>
              <a:rPr lang="nl-NL" dirty="0" smtClean="0"/>
              <a:t> digitale vorm van Nieuwsbrief en Ledenbericht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18</a:t>
            </a:fld>
            <a:endParaRPr lang="nl-NL"/>
          </a:p>
        </p:txBody>
      </p:sp>
      <p:pic>
        <p:nvPicPr>
          <p:cNvPr id="6" name="Afbeelding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06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Verkorte versie van de enquête uitkomsten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 verkorte versie van de uitkomsten van de leden enquête komt op de website van de LPVN te staan.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DANK VOOR UW AANDACHT !! 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19</a:t>
            </a:fld>
            <a:endParaRPr lang="nl-NL" dirty="0"/>
          </a:p>
        </p:txBody>
      </p:sp>
      <p:pic>
        <p:nvPicPr>
          <p:cNvPr id="6" name="Afbeelding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00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384464" y="6255327"/>
            <a:ext cx="111598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2</a:t>
            </a:fld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1153391" y="758536"/>
            <a:ext cx="881149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dirty="0"/>
              <a:t>Waarom deze </a:t>
            </a:r>
            <a:r>
              <a:rPr lang="nl-NL" sz="4400" dirty="0" smtClean="0"/>
              <a:t>enquête ? </a:t>
            </a:r>
            <a:endParaRPr lang="nl-NL" sz="4400" dirty="0"/>
          </a:p>
          <a:p>
            <a:endParaRPr lang="nl-NL" sz="2000" b="1" dirty="0" smtClean="0"/>
          </a:p>
          <a:p>
            <a:r>
              <a:rPr lang="nl-NL" sz="3000" b="1" dirty="0" smtClean="0"/>
              <a:t>Het </a:t>
            </a:r>
            <a:r>
              <a:rPr lang="nl-NL" sz="3000" b="1" dirty="0"/>
              <a:t>bestuur van de LPVN wil weten wat er onder de leden </a:t>
            </a:r>
            <a:r>
              <a:rPr lang="nl-NL" sz="3000" b="1" dirty="0" smtClean="0"/>
              <a:t>leeft, met als doel:</a:t>
            </a:r>
          </a:p>
          <a:p>
            <a:r>
              <a:rPr lang="nl-NL" sz="3000" b="1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000" b="1" dirty="0" smtClean="0"/>
              <a:t>inventariseren van verwachtingen </a:t>
            </a:r>
            <a:r>
              <a:rPr lang="nl-NL" sz="3000" b="1" dirty="0"/>
              <a:t>en ervaringen </a:t>
            </a:r>
            <a:endParaRPr lang="nl-NL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000" b="1" dirty="0" smtClean="0"/>
              <a:t>beter </a:t>
            </a:r>
            <a:r>
              <a:rPr lang="nl-NL" sz="3000" b="1" dirty="0"/>
              <a:t>inspelen op </a:t>
            </a:r>
            <a:r>
              <a:rPr lang="nl-NL" sz="3000" b="1" dirty="0" smtClean="0"/>
              <a:t>de wensen </a:t>
            </a:r>
            <a:r>
              <a:rPr lang="nl-NL" sz="3000" b="1" dirty="0"/>
              <a:t>voor nu of in de toekomst</a:t>
            </a:r>
            <a:r>
              <a:rPr lang="nl-NL" sz="3000" dirty="0"/>
              <a:t>.</a:t>
            </a:r>
            <a:r>
              <a:rPr lang="nl-NL" sz="2000" dirty="0"/>
              <a:t> </a:t>
            </a:r>
          </a:p>
          <a:p>
            <a:r>
              <a:rPr lang="nl-NL" sz="2000" dirty="0"/>
              <a:t> </a:t>
            </a:r>
          </a:p>
        </p:txBody>
      </p:sp>
      <p:pic>
        <p:nvPicPr>
          <p:cNvPr id="8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57269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645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235" y="168356"/>
            <a:ext cx="10515600" cy="1325563"/>
          </a:xfrm>
        </p:spPr>
        <p:txBody>
          <a:bodyPr/>
          <a:lstStyle/>
          <a:p>
            <a:r>
              <a:rPr lang="nl-NL" dirty="0"/>
              <a:t>Leden vinden en binden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Bij</a:t>
            </a:r>
            <a:r>
              <a:rPr lang="nl-NL" b="1" dirty="0"/>
              <a:t> </a:t>
            </a:r>
            <a:r>
              <a:rPr lang="nl-NL" dirty="0"/>
              <a:t>veel verenigingen en patiëntenorganisaties staan ledenaantallen onder druk. </a:t>
            </a:r>
          </a:p>
          <a:p>
            <a:pPr lvl="0"/>
            <a:r>
              <a:rPr lang="nl-NL" dirty="0"/>
              <a:t>Waarom zou je betalen voor een lidmaatschap of donateurschap als je de informatie op internet vindt.</a:t>
            </a:r>
          </a:p>
          <a:p>
            <a:pPr lvl="0"/>
            <a:r>
              <a:rPr lang="nl-NL" dirty="0"/>
              <a:t>Lid worden doe je als je iets aantrekkelijk vindt, als het een antwoord is op een vraag of een behoefte. </a:t>
            </a:r>
          </a:p>
          <a:p>
            <a:pPr lvl="0"/>
            <a:r>
              <a:rPr lang="nl-NL" dirty="0"/>
              <a:t>Daarvoor betaal je met contributie en soms ook met je inzet.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20</a:t>
            </a:fld>
            <a:endParaRPr lang="nl-NL" dirty="0"/>
          </a:p>
        </p:txBody>
      </p:sp>
      <p:pic>
        <p:nvPicPr>
          <p:cNvPr id="6" name="Afbeelding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41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Nieuwe groepen </a:t>
            </a:r>
            <a:r>
              <a:rPr lang="nl-NL" dirty="0" smtClean="0"/>
              <a:t>aantrekken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dirty="0" smtClean="0"/>
              <a:t>Je </a:t>
            </a:r>
            <a:r>
              <a:rPr lang="nl-NL" dirty="0"/>
              <a:t>verdiepen in waar patiënten vandaag behoefte aan hebben. </a:t>
            </a:r>
            <a:endParaRPr lang="nl-NL" dirty="0" smtClean="0"/>
          </a:p>
          <a:p>
            <a:pPr marL="0" lvl="0" indent="0">
              <a:buNone/>
            </a:pPr>
            <a:r>
              <a:rPr lang="nl-NL" dirty="0"/>
              <a:t> </a:t>
            </a:r>
            <a:r>
              <a:rPr lang="nl-NL" dirty="0" smtClean="0"/>
              <a:t>► Het </a:t>
            </a:r>
            <a:r>
              <a:rPr lang="nl-NL" dirty="0"/>
              <a:t>huidige aanbod uitbreiden of aanpassen. </a:t>
            </a:r>
            <a:endParaRPr lang="nl-NL" dirty="0" smtClean="0"/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 smtClean="0"/>
              <a:t>En </a:t>
            </a:r>
            <a:r>
              <a:rPr lang="nl-NL" dirty="0"/>
              <a:t>nieuwe ontwikkelingen bieden ook nieuwe kansen: </a:t>
            </a:r>
          </a:p>
          <a:p>
            <a:pPr marL="0" indent="0">
              <a:buNone/>
            </a:pPr>
            <a:r>
              <a:rPr lang="nl-NL" dirty="0" smtClean="0"/>
              <a:t> ► </a:t>
            </a:r>
            <a:r>
              <a:rPr lang="nl-NL" dirty="0"/>
              <a:t>Makkelijker dan vroeger kun je </a:t>
            </a:r>
            <a:r>
              <a:rPr lang="nl-NL" dirty="0" smtClean="0"/>
              <a:t>mensen bereiken </a:t>
            </a:r>
            <a:r>
              <a:rPr lang="nl-NL" dirty="0"/>
              <a:t>via </a:t>
            </a:r>
            <a:r>
              <a:rPr lang="nl-NL" dirty="0" smtClean="0"/>
              <a:t>digitale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media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 ► </a:t>
            </a:r>
            <a:r>
              <a:rPr lang="nl-NL" dirty="0"/>
              <a:t>Mensen met mobiliteitsproblemen zijn via </a:t>
            </a:r>
            <a:r>
              <a:rPr lang="nl-NL" dirty="0" smtClean="0"/>
              <a:t>internet </a:t>
            </a:r>
            <a:r>
              <a:rPr lang="nl-NL" dirty="0"/>
              <a:t>ook als 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vrijwilliger </a:t>
            </a:r>
            <a:r>
              <a:rPr lang="nl-NL" dirty="0"/>
              <a:t>in te zetten. 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21</a:t>
            </a:fld>
            <a:endParaRPr lang="nl-NL" dirty="0"/>
          </a:p>
        </p:txBody>
      </p:sp>
      <p:pic>
        <p:nvPicPr>
          <p:cNvPr id="6" name="Afbeelding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85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Ledenwerving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Totale doelgroep: 1 % v.d. bevolking &gt; 40 jaar = 80.000 mensen</a:t>
            </a:r>
          </a:p>
          <a:p>
            <a:r>
              <a:rPr lang="nl-NL" dirty="0" smtClean="0"/>
              <a:t>Focus op orale LP (mensen </a:t>
            </a:r>
            <a:r>
              <a:rPr lang="nl-NL" dirty="0"/>
              <a:t>met recent diagnose orale LP, of met verdenking van orale LP </a:t>
            </a:r>
            <a:endParaRPr lang="nl-NL" dirty="0" smtClean="0"/>
          </a:p>
          <a:p>
            <a:r>
              <a:rPr lang="nl-NL" dirty="0" smtClean="0"/>
              <a:t>Benaderen tandartsen / mondhygiënisten</a:t>
            </a:r>
          </a:p>
          <a:p>
            <a:r>
              <a:rPr lang="nl-NL" dirty="0" smtClean="0"/>
              <a:t>Affiche voor wachtkamer</a:t>
            </a:r>
          </a:p>
          <a:p>
            <a:r>
              <a:rPr lang="nl-NL" dirty="0" smtClean="0"/>
              <a:t>Voor de patiënt:</a:t>
            </a:r>
          </a:p>
          <a:p>
            <a:pPr marL="0" indent="0">
              <a:buNone/>
            </a:pPr>
            <a:r>
              <a:rPr lang="nl-NL" dirty="0" smtClean="0"/>
              <a:t>	Nuttig tandverzorgingsproduct met adres LPVN website</a:t>
            </a:r>
          </a:p>
          <a:p>
            <a:pPr marL="0" indent="0">
              <a:buNone/>
            </a:pPr>
            <a:r>
              <a:rPr lang="nl-NL" dirty="0" smtClean="0"/>
              <a:t>	Kaartje met positieve boodschap voor patiënt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Presentatie 5 april 2014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22</a:t>
            </a:fld>
            <a:endParaRPr lang="nl-NL" dirty="0"/>
          </a:p>
        </p:txBody>
      </p:sp>
      <p:pic>
        <p:nvPicPr>
          <p:cNvPr id="6" name="Afbeelding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384464" y="6255327"/>
            <a:ext cx="111598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3</a:t>
            </a:fld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1474710" y="472253"/>
            <a:ext cx="782435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dirty="0" smtClean="0"/>
              <a:t>Inhoud vragenlijst </a:t>
            </a:r>
          </a:p>
          <a:p>
            <a:endParaRPr lang="nl-NL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3000" b="1" dirty="0" smtClean="0"/>
              <a:t>Oordeel over activiteiten van de vereniging zoals informatievoorziening, lotgenotencontact en belangenbehartiging</a:t>
            </a:r>
            <a:endParaRPr lang="nl-NL" sz="3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3000" b="1" dirty="0" smtClean="0"/>
              <a:t>Participatie van leden, bekendheid met de behandelrichtlijn en ervaringen met behandelaars</a:t>
            </a:r>
            <a:endParaRPr lang="nl-NL" sz="3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3000" b="1" dirty="0" smtClean="0"/>
              <a:t>Bereidheid om actief te worden binnen de LPVN</a:t>
            </a:r>
            <a:endParaRPr lang="nl-NL" sz="3000" dirty="0"/>
          </a:p>
        </p:txBody>
      </p:sp>
      <p:pic>
        <p:nvPicPr>
          <p:cNvPr id="8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00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Respons in aantallen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2728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2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Respons in percentages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1002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5</a:t>
            </a:fld>
            <a:endParaRPr lang="nl-NL"/>
          </a:p>
        </p:txBody>
      </p:sp>
      <p:pic>
        <p:nvPicPr>
          <p:cNvPr id="8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23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Duur lidmaatschap</a:t>
            </a:r>
            <a:endParaRPr lang="nl-NL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2686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6</a:t>
            </a:fld>
            <a:endParaRPr lang="nl-NL"/>
          </a:p>
        </p:txBody>
      </p:sp>
      <p:pic>
        <p:nvPicPr>
          <p:cNvPr id="6" name="Afbeelding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2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Redenen voor lidmaatschap  %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714351"/>
              </p:ext>
            </p:extLst>
          </p:nvPr>
        </p:nvGraphicFramePr>
        <p:xfrm>
          <a:off x="1054100" y="1790701"/>
          <a:ext cx="9855200" cy="458373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970612"/>
                <a:gridCol w="1970612"/>
                <a:gridCol w="1970612"/>
                <a:gridCol w="1971682"/>
                <a:gridCol w="1971682"/>
              </a:tblGrid>
              <a:tr h="857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 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 smtClean="0">
                          <a:effectLst/>
                        </a:rPr>
                        <a:t>&lt; 1 jaar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1-2 </a:t>
                      </a:r>
                      <a:r>
                        <a:rPr lang="nl-NL" sz="2800" dirty="0" smtClean="0">
                          <a:effectLst/>
                        </a:rPr>
                        <a:t>jaar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&gt;2 </a:t>
                      </a:r>
                      <a:r>
                        <a:rPr lang="nl-NL" sz="2800" dirty="0" smtClean="0">
                          <a:effectLst/>
                        </a:rPr>
                        <a:t>jaar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totaal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97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800" dirty="0" smtClean="0">
                          <a:effectLst/>
                        </a:rPr>
                        <a:t>Lotgenoten-contact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</a:rPr>
                        <a:t>67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38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58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55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43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Info-voorziening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</a:rPr>
                        <a:t>100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100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100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100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97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800" dirty="0" err="1" smtClean="0">
                          <a:effectLst/>
                        </a:rPr>
                        <a:t>Belangen-behartiging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</a:rPr>
                        <a:t>67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</a:rPr>
                        <a:t>67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79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74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43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</a:rPr>
                        <a:t>Andere reden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6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</a:rPr>
                        <a:t>5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</a:rPr>
                        <a:t>6</a:t>
                      </a:r>
                      <a:endParaRPr lang="nl-NL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</a:rPr>
                        <a:t>6</a:t>
                      </a:r>
                      <a:endParaRPr lang="nl-NL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7</a:t>
            </a:fld>
            <a:endParaRPr lang="nl-NL"/>
          </a:p>
        </p:txBody>
      </p:sp>
      <p:pic>
        <p:nvPicPr>
          <p:cNvPr id="8" name="Afbeelding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7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5350" y="375495"/>
            <a:ext cx="10515600" cy="1325563"/>
          </a:xfrm>
        </p:spPr>
        <p:txBody>
          <a:bodyPr/>
          <a:lstStyle/>
          <a:p>
            <a:r>
              <a:rPr lang="nl-NL" dirty="0" smtClean="0"/>
              <a:t>LPVN-faciliteiten en activiteiten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8</a:t>
            </a:fld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952500" y="1997839"/>
            <a:ext cx="104013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b="1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nl-NL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sz="3600" i="1" dirty="0" smtClean="0">
                <a:ea typeface="Times New Roman" panose="02020603050405020304" pitchFamily="18" charset="0"/>
              </a:rPr>
              <a:t>Van </a:t>
            </a:r>
            <a:r>
              <a:rPr lang="nl-NL" sz="3600" i="1" u="sng" dirty="0" smtClean="0">
                <a:ea typeface="Times New Roman" panose="02020603050405020304" pitchFamily="18" charset="0"/>
              </a:rPr>
              <a:t>bekendste</a:t>
            </a:r>
            <a:r>
              <a:rPr lang="nl-NL" sz="3600" i="1" dirty="0" smtClean="0">
                <a:ea typeface="Times New Roman" panose="02020603050405020304" pitchFamily="18" charset="0"/>
              </a:rPr>
              <a:t> naar </a:t>
            </a:r>
            <a:r>
              <a:rPr lang="nl-NL" sz="3600" i="1" u="sng" dirty="0" smtClean="0">
                <a:ea typeface="Times New Roman" panose="02020603050405020304" pitchFamily="18" charset="0"/>
              </a:rPr>
              <a:t>minst</a:t>
            </a:r>
            <a:r>
              <a:rPr lang="nl-NL" sz="3600" i="1" dirty="0" smtClean="0">
                <a:ea typeface="Times New Roman" panose="02020603050405020304" pitchFamily="18" charset="0"/>
              </a:rPr>
              <a:t> </a:t>
            </a:r>
            <a:r>
              <a:rPr lang="nl-NL" sz="3600" i="1" u="sng" dirty="0" smtClean="0">
                <a:ea typeface="Times New Roman" panose="02020603050405020304" pitchFamily="18" charset="0"/>
              </a:rPr>
              <a:t>bekendste</a:t>
            </a:r>
            <a:r>
              <a:rPr lang="nl-NL" sz="3600" i="1" dirty="0" smtClean="0">
                <a:ea typeface="Times New Roman" panose="02020603050405020304" pitchFamily="18" charset="0"/>
              </a:rPr>
              <a:t> faciliteiten:</a:t>
            </a:r>
          </a:p>
          <a:p>
            <a:pPr marL="514350" indent="-514350">
              <a:spcAft>
                <a:spcPts val="0"/>
              </a:spcAft>
              <a:buAutoNum type="arabicPeriod"/>
            </a:pPr>
            <a:r>
              <a:rPr lang="nl-NL" sz="2800" b="1" dirty="0" smtClean="0">
                <a:ea typeface="Times New Roman" panose="02020603050405020304" pitchFamily="18" charset="0"/>
              </a:rPr>
              <a:t>Nieuwsbrief</a:t>
            </a:r>
            <a:r>
              <a:rPr lang="nl-NL" sz="2800" b="1" dirty="0">
                <a:ea typeface="Times New Roman" panose="02020603050405020304" pitchFamily="18" charset="0"/>
              </a:rPr>
              <a:t>, de Ledenberichten en de informatiefolders en </a:t>
            </a:r>
            <a:r>
              <a:rPr lang="nl-NL" sz="2800" b="1" dirty="0" smtClean="0">
                <a:ea typeface="Times New Roman" panose="02020603050405020304" pitchFamily="18" charset="0"/>
              </a:rPr>
              <a:t>brochures</a:t>
            </a:r>
            <a:endParaRPr lang="nl-NL" sz="2800" dirty="0" smtClean="0">
              <a:ea typeface="Times New Roman" panose="02020603050405020304" pitchFamily="18" charset="0"/>
            </a:endParaRPr>
          </a:p>
          <a:p>
            <a:pPr marL="514350" indent="-514350">
              <a:spcAft>
                <a:spcPts val="0"/>
              </a:spcAft>
              <a:buAutoNum type="arabicPeriod"/>
            </a:pPr>
            <a:r>
              <a:rPr lang="nl-NL" sz="2800" b="1" dirty="0" smtClean="0">
                <a:ea typeface="Times New Roman" panose="02020603050405020304" pitchFamily="18" charset="0"/>
              </a:rPr>
              <a:t>Website, landelijke info-bijeenkomsten</a:t>
            </a:r>
          </a:p>
          <a:p>
            <a:pPr marL="514350" indent="-514350">
              <a:spcAft>
                <a:spcPts val="0"/>
              </a:spcAft>
              <a:buAutoNum type="arabicPeriod"/>
            </a:pPr>
            <a:r>
              <a:rPr lang="nl-NL" sz="2800" b="1" dirty="0" smtClean="0">
                <a:ea typeface="Times New Roman" panose="02020603050405020304" pitchFamily="18" charset="0"/>
              </a:rPr>
              <a:t>Regionale lotgenotenbijeenkomsten</a:t>
            </a:r>
          </a:p>
          <a:p>
            <a:pPr marL="514350" indent="-514350">
              <a:spcAft>
                <a:spcPts val="0"/>
              </a:spcAft>
              <a:buAutoNum type="arabicPeriod" startAt="4"/>
            </a:pPr>
            <a:r>
              <a:rPr lang="nl-NL" sz="2800" b="1" dirty="0" smtClean="0">
                <a:ea typeface="Times New Roman" panose="02020603050405020304" pitchFamily="18" charset="0"/>
              </a:rPr>
              <a:t>De </a:t>
            </a:r>
            <a:r>
              <a:rPr lang="nl-NL" sz="2800" b="1" dirty="0">
                <a:ea typeface="Times New Roman" panose="02020603050405020304" pitchFamily="18" charset="0"/>
              </a:rPr>
              <a:t>belangenbehartiging </a:t>
            </a:r>
            <a:r>
              <a:rPr lang="nl-NL" sz="2800" b="1" dirty="0" smtClean="0">
                <a:ea typeface="Times New Roman" panose="02020603050405020304" pitchFamily="18" charset="0"/>
              </a:rPr>
              <a:t>en het forum op de website</a:t>
            </a:r>
          </a:p>
          <a:p>
            <a:pPr marL="514350" indent="-514350">
              <a:spcAft>
                <a:spcPts val="0"/>
              </a:spcAft>
              <a:buAutoNum type="arabicPeriod" startAt="4"/>
            </a:pPr>
            <a:r>
              <a:rPr lang="nl-NL" sz="2800" b="1" dirty="0" smtClean="0">
                <a:ea typeface="Times New Roman" panose="02020603050405020304" pitchFamily="18" charset="0"/>
              </a:rPr>
              <a:t>Telefonische </a:t>
            </a:r>
            <a:r>
              <a:rPr lang="nl-NL" sz="2800" b="1" dirty="0">
                <a:ea typeface="Times New Roman" panose="02020603050405020304" pitchFamily="18" charset="0"/>
              </a:rPr>
              <a:t>informatie en –</a:t>
            </a:r>
            <a:r>
              <a:rPr lang="nl-NL" sz="2800" b="1" dirty="0" smtClean="0">
                <a:ea typeface="Times New Roman" panose="02020603050405020304" pitchFamily="18" charset="0"/>
              </a:rPr>
              <a:t>advies.</a:t>
            </a:r>
          </a:p>
          <a:p>
            <a:pPr>
              <a:spcAft>
                <a:spcPts val="0"/>
              </a:spcAft>
            </a:pPr>
            <a:endParaRPr lang="nl-NL" sz="2800" b="1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sz="2800" b="1" dirty="0" smtClean="0">
                <a:ea typeface="Times New Roman" panose="02020603050405020304" pitchFamily="18" charset="0"/>
              </a:rPr>
              <a:t> ± </a:t>
            </a:r>
            <a:r>
              <a:rPr lang="nl-NL" sz="2800" b="1" dirty="0">
                <a:ea typeface="Times New Roman" panose="02020603050405020304" pitchFamily="18" charset="0"/>
              </a:rPr>
              <a:t>2/3 van de nieuwe leden is niet bekend met </a:t>
            </a:r>
            <a:r>
              <a:rPr lang="nl-NL" sz="2800" b="1" dirty="0" smtClean="0">
                <a:ea typeface="Times New Roman" panose="02020603050405020304" pitchFamily="18" charset="0"/>
              </a:rPr>
              <a:t>de </a:t>
            </a:r>
            <a:r>
              <a:rPr lang="nl-NL" sz="2800" b="1" dirty="0" err="1" smtClean="0">
                <a:ea typeface="Times New Roman" panose="02020603050405020304" pitchFamily="18" charset="0"/>
              </a:rPr>
              <a:t>telef</a:t>
            </a:r>
            <a:r>
              <a:rPr lang="nl-NL" sz="2800" b="1" dirty="0" smtClean="0">
                <a:ea typeface="Times New Roman" panose="02020603050405020304" pitchFamily="18" charset="0"/>
              </a:rPr>
              <a:t>. informatie</a:t>
            </a:r>
            <a:endParaRPr lang="nl-NL" sz="28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sz="2800" b="1" dirty="0">
                <a:ea typeface="Times New Roman" panose="02020603050405020304" pitchFamily="18" charset="0"/>
              </a:rPr>
              <a:t> </a:t>
            </a:r>
            <a:endParaRPr lang="nl-NL" sz="28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sz="2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2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7" name="Afbeelding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964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Tevredenheid over diensten van de LPVN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&gt; 90% v.d. bezoekers van landelijke- en regionale bijeenkomsten zijn tevreden</a:t>
            </a:r>
          </a:p>
          <a:p>
            <a:r>
              <a:rPr lang="nl-NL" b="1" dirty="0" smtClean="0"/>
              <a:t>80% v.d. lezers is tevreden over informatiefolders, brochures, Nieuwsbrieven, ledenberichten en info op website</a:t>
            </a:r>
          </a:p>
          <a:p>
            <a:r>
              <a:rPr lang="nl-NL" b="1" dirty="0" smtClean="0"/>
              <a:t>60% v.d. gebruikers is tevreden over telefonische informatie</a:t>
            </a:r>
          </a:p>
          <a:p>
            <a:r>
              <a:rPr lang="nl-NL" b="1" dirty="0" smtClean="0"/>
              <a:t>50% v.d. gebruikers is tevreden over het forum op de website</a:t>
            </a:r>
          </a:p>
          <a:p>
            <a:endParaRPr lang="nl-NL" b="1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Presentatie 5 april 2014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4B31-E6C4-49F3-84AB-FEAE56DFAFD6}" type="slidenum">
              <a:rPr lang="nl-NL" smtClean="0"/>
              <a:t>9</a:t>
            </a:fld>
            <a:endParaRPr lang="nl-NL"/>
          </a:p>
        </p:txBody>
      </p:sp>
      <p:pic>
        <p:nvPicPr>
          <p:cNvPr id="6" name="Afbeelding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4" y="6407830"/>
            <a:ext cx="1628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5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677</Words>
  <Application>Microsoft Office PowerPoint</Application>
  <PresentationFormat>Breedbeeld</PresentationFormat>
  <Paragraphs>172</Paragraphs>
  <Slides>22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Kantoorthema</vt:lpstr>
      <vt:lpstr>PowerPoint-presentatie</vt:lpstr>
      <vt:lpstr>PowerPoint-presentatie</vt:lpstr>
      <vt:lpstr>PowerPoint-presentatie</vt:lpstr>
      <vt:lpstr>Respons in aantallen</vt:lpstr>
      <vt:lpstr>Respons in percentages</vt:lpstr>
      <vt:lpstr>Duur lidmaatschap</vt:lpstr>
      <vt:lpstr>Redenen voor lidmaatschap  %</vt:lpstr>
      <vt:lpstr>LPVN-faciliteiten en activiteiten</vt:lpstr>
      <vt:lpstr>Tevredenheid over diensten van de LPVN</vt:lpstr>
      <vt:lpstr>Oordeel over LPVN in rapportcijfers (%)</vt:lpstr>
      <vt:lpstr>Onderwerpen waarover leden geïnformeerd willen worden op (landelijke) bijeenkomsten</vt:lpstr>
      <vt:lpstr>Vormen van LP</vt:lpstr>
      <vt:lpstr>Vormen van LP (% van alle leden)</vt:lpstr>
      <vt:lpstr>Voorkeur vorm Nieuwsbrief en ledenberichten (%)</vt:lpstr>
      <vt:lpstr>Website afgelopen 2 weken bezocht (%)</vt:lpstr>
      <vt:lpstr>Gemakkelijk te vinden wat u zoekt? (%)</vt:lpstr>
      <vt:lpstr>Bekendheid met Richtlijn LP voor artsen (%)</vt:lpstr>
      <vt:lpstr>Conclusies</vt:lpstr>
      <vt:lpstr>Verkorte versie van de enquête uitkomsten</vt:lpstr>
      <vt:lpstr>Leden vinden en binden</vt:lpstr>
      <vt:lpstr>Nieuwe groepen aantrekken </vt:lpstr>
      <vt:lpstr>Ledenwerving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der Maas</dc:creator>
  <cp:lastModifiedBy>Ineke</cp:lastModifiedBy>
  <cp:revision>79</cp:revision>
  <dcterms:created xsi:type="dcterms:W3CDTF">2014-03-25T08:45:05Z</dcterms:created>
  <dcterms:modified xsi:type="dcterms:W3CDTF">2014-04-04T22:12:04Z</dcterms:modified>
</cp:coreProperties>
</file>